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5"/>
  </p:sldMasterIdLst>
  <p:notesMasterIdLst>
    <p:notesMasterId r:id="rId40"/>
  </p:notesMasterIdLst>
  <p:sldIdLst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90" r:id="rId21"/>
    <p:sldId id="276" r:id="rId22"/>
    <p:sldId id="273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8" r:id="rId33"/>
    <p:sldId id="286" r:id="rId34"/>
    <p:sldId id="289" r:id="rId35"/>
    <p:sldId id="292" r:id="rId36"/>
    <p:sldId id="274" r:id="rId37"/>
    <p:sldId id="291" r:id="rId38"/>
    <p:sldId id="275" r:id="rId3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501B00"/>
    <a:srgbClr val="8E2F00"/>
    <a:srgbClr val="660066"/>
    <a:srgbClr val="00823B"/>
    <a:srgbClr val="5A2781"/>
    <a:srgbClr val="401ACC"/>
    <a:srgbClr val="000066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406" autoAdjust="0"/>
    <p:restoredTop sz="94660"/>
  </p:normalViewPr>
  <p:slideViewPr>
    <p:cSldViewPr>
      <p:cViewPr varScale="1">
        <p:scale>
          <a:sx n="91" d="100"/>
          <a:sy n="91" d="100"/>
        </p:scale>
        <p:origin x="-108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76FD5D-7F35-417D-B47A-BCEFC08EEE61}" type="datetimeFigureOut">
              <a:rPr lang="ru-RU" smtClean="0"/>
              <a:pPr/>
              <a:t>30.07.2013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0B9AE-6773-4911-923D-D2BEBD8548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0B9AE-6773-4911-923D-D2BEBD85488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0B9AE-6773-4911-923D-D2BEBD85488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104153-3DCF-45E1-B37E-1F4CE2C492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AB8312-82C8-47FF-99E3-794A971BAD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64F983-7576-4BDE-A89A-D8F04D027B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3D0297-4E75-40FC-9706-D659AEA60A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8D78F-8C3C-42ED-83E2-6BEC1D691E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DAB25A-8089-4586-9E76-04F053AC9D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3C42DA-0CFF-4A5A-88DC-84AA929BB3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8B8A25-3DE5-490B-BA14-AA2B3D13C9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32F7E5-E0CA-4306-8E8D-340726DD5D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C952C4-1976-4C3F-86AC-F39895003F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0A4BFE-F8AF-45F1-9A53-C15AC06581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59CBD69-0B40-4973-91B3-FB76F677AA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Relationship Id="rId6" Type="http://schemas.openxmlformats.org/officeDocument/2006/relationships/audio" Target="../media/audio3.wav"/><Relationship Id="rId5" Type="http://schemas.openxmlformats.org/officeDocument/2006/relationships/slide" Target="slide12.xml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5.xml"/><Relationship Id="rId1" Type="http://schemas.openxmlformats.org/officeDocument/2006/relationships/slideLayout" Target="../slideLayouts/slideLayout8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.png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Relationship Id="rId6" Type="http://schemas.openxmlformats.org/officeDocument/2006/relationships/audio" Target="../media/audio3.wav"/><Relationship Id="rId5" Type="http://schemas.openxmlformats.org/officeDocument/2006/relationships/slide" Target="slide8.xml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3.png"/><Relationship Id="rId2" Type="http://schemas.openxmlformats.org/officeDocument/2006/relationships/slide" Target="slide9.xml"/><Relationship Id="rId1" Type="http://schemas.openxmlformats.org/officeDocument/2006/relationships/slideLayout" Target="../slideLayouts/slideLayout8.xml"/><Relationship Id="rId6" Type="http://schemas.openxmlformats.org/officeDocument/2006/relationships/audio" Target="../media/audio2.wav"/><Relationship Id="rId5" Type="http://schemas.openxmlformats.org/officeDocument/2006/relationships/audio" Target="../media/audio3.wav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1857365"/>
            <a:ext cx="8358246" cy="1931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ПОСТРОЕНИЕ И ИССЛЕДОВАНИЕ ФИЗИЧЕСКИХ МОДЕЛЕЙ</a:t>
            </a:r>
            <a:endParaRPr lang="ru-RU" sz="4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643042" y="428604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Вопрос № 4</a:t>
            </a:r>
            <a:endParaRPr lang="ru-RU" sz="4200" dirty="0"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4214818"/>
            <a:ext cx="8572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На рисунке представлен график зависимости координаты тела от времени его движения. На каких участках тело двигалось с минимальной по модулю скоростью?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4348" y="5286388"/>
            <a:ext cx="19775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1. На участке </a:t>
            </a:r>
            <a:r>
              <a:rPr lang="en-US" sz="2000" b="1" dirty="0" smtClean="0">
                <a:solidFill>
                  <a:srgbClr val="C00000"/>
                </a:solidFill>
                <a:latin typeface="+mn-lt"/>
              </a:rPr>
              <a:t>AB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4348" y="5715016"/>
            <a:ext cx="2037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2. </a:t>
            </a:r>
            <a:r>
              <a:rPr lang="ru-RU" sz="2000" dirty="0">
                <a:latin typeface="+mn-lt"/>
              </a:rPr>
              <a:t>Н</a:t>
            </a:r>
            <a:r>
              <a:rPr lang="ru-RU" sz="2000" dirty="0" smtClean="0">
                <a:latin typeface="+mn-lt"/>
              </a:rPr>
              <a:t>а участке </a:t>
            </a:r>
            <a:r>
              <a:rPr lang="en-US" sz="2000" dirty="0" smtClean="0">
                <a:latin typeface="+mn-lt"/>
              </a:rPr>
              <a:t>B</a:t>
            </a:r>
            <a:r>
              <a:rPr lang="ru-RU" sz="2000" dirty="0" smtClean="0">
                <a:latin typeface="+mn-lt"/>
              </a:rPr>
              <a:t>С</a:t>
            </a:r>
            <a:r>
              <a:rPr lang="en-US" sz="2000" dirty="0" smtClean="0">
                <a:latin typeface="+mn-lt"/>
              </a:rPr>
              <a:t> </a:t>
            </a:r>
            <a:endParaRPr lang="ru-RU" sz="2000" dirty="0">
              <a:latin typeface="+mn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4348" y="6143644"/>
            <a:ext cx="19401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3</a:t>
            </a:r>
            <a:r>
              <a:rPr lang="ru-RU" sz="2000" dirty="0" smtClean="0">
                <a:latin typeface="+mn-lt"/>
              </a:rPr>
              <a:t>. На участке С</a:t>
            </a:r>
            <a:r>
              <a:rPr lang="en-US" sz="2000" dirty="0" smtClean="0">
                <a:latin typeface="+mn-lt"/>
              </a:rPr>
              <a:t>D</a:t>
            </a:r>
            <a:endParaRPr lang="ru-RU" sz="2000" dirty="0">
              <a:latin typeface="+mn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289552" y="5222880"/>
            <a:ext cx="20224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4</a:t>
            </a:r>
            <a:r>
              <a:rPr lang="ru-RU" sz="2000" dirty="0" smtClean="0">
                <a:latin typeface="+mn-lt"/>
              </a:rPr>
              <a:t>. </a:t>
            </a:r>
            <a:r>
              <a:rPr lang="ru-RU" sz="2000" dirty="0">
                <a:latin typeface="+mn-lt"/>
              </a:rPr>
              <a:t>Н</a:t>
            </a:r>
            <a:r>
              <a:rPr lang="ru-RU" sz="2000" dirty="0" smtClean="0">
                <a:latin typeface="+mn-lt"/>
              </a:rPr>
              <a:t>а участке </a:t>
            </a:r>
            <a:r>
              <a:rPr lang="en-US" sz="2000" dirty="0" smtClean="0">
                <a:latin typeface="+mn-lt"/>
              </a:rPr>
              <a:t>DE</a:t>
            </a:r>
            <a:r>
              <a:rPr lang="ru-RU" sz="2000" dirty="0" smtClean="0">
                <a:latin typeface="+mn-lt"/>
              </a:rPr>
              <a:t> </a:t>
            </a:r>
            <a:endParaRPr lang="ru-RU" sz="2000" dirty="0"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89552" y="5761044"/>
            <a:ext cx="1890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5</a:t>
            </a:r>
            <a:r>
              <a:rPr lang="ru-RU" sz="2000" dirty="0" smtClean="0">
                <a:latin typeface="+mn-lt"/>
              </a:rPr>
              <a:t>. </a:t>
            </a:r>
            <a:r>
              <a:rPr lang="ru-RU" sz="2000" dirty="0">
                <a:latin typeface="+mn-lt"/>
              </a:rPr>
              <a:t>Н</a:t>
            </a:r>
            <a:r>
              <a:rPr lang="ru-RU" sz="2000" dirty="0" smtClean="0">
                <a:latin typeface="+mn-lt"/>
              </a:rPr>
              <a:t>а участке </a:t>
            </a:r>
            <a:r>
              <a:rPr lang="en-US" sz="2000" dirty="0" smtClean="0">
                <a:latin typeface="+mn-lt"/>
              </a:rPr>
              <a:t>EF</a:t>
            </a:r>
            <a:endParaRPr lang="ru-RU" sz="2000" dirty="0">
              <a:latin typeface="+mn-lt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142985"/>
            <a:ext cx="7000924" cy="31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F10F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1643042" y="428604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Вопрос № 5</a:t>
            </a:r>
            <a:endParaRPr lang="ru-RU" sz="4200" dirty="0">
              <a:effectLst/>
              <a:latin typeface="+mj-lt"/>
            </a:endParaRPr>
          </a:p>
        </p:txBody>
      </p:sp>
      <p:sp>
        <p:nvSpPr>
          <p:cNvPr id="18" name="Прямоугольник 17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85720" y="4214818"/>
            <a:ext cx="8572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На рисунке представлен график зависимости координаты тела от времени его движения. Определите проекцию перемещения тела на участке AB и проекцию его скорости на участке DE. 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>
            <a:hlinkClick r:id="rId2" action="ppaction://hlinksldjump">
              <a:snd r:embed="rId4" name="drumroll.wav"/>
            </a:hlinkClick>
          </p:cNvPr>
          <p:cNvSpPr/>
          <p:nvPr/>
        </p:nvSpPr>
        <p:spPr>
          <a:xfrm>
            <a:off x="625464" y="5222880"/>
            <a:ext cx="20714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1.  100 м,  -30 м/с</a:t>
            </a:r>
            <a:endParaRPr lang="ru-RU" sz="2000" dirty="0">
              <a:latin typeface="+mn-lt"/>
            </a:endParaRPr>
          </a:p>
        </p:txBody>
      </p:sp>
      <p:sp>
        <p:nvSpPr>
          <p:cNvPr id="20" name="Прямоугольник 19">
            <a:hlinkClick r:id="rId2" action="ppaction://hlinksldjump">
              <a:snd r:embed="rId4" name="drumroll.wav"/>
            </a:hlinkClick>
          </p:cNvPr>
          <p:cNvSpPr/>
          <p:nvPr/>
        </p:nvSpPr>
        <p:spPr>
          <a:xfrm>
            <a:off x="625464" y="5581656"/>
            <a:ext cx="18630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2.  100 м,  3 м/с</a:t>
            </a:r>
            <a:endParaRPr lang="ru-RU" sz="2000" dirty="0">
              <a:latin typeface="+mn-lt"/>
            </a:endParaRPr>
          </a:p>
        </p:txBody>
      </p:sp>
      <p:sp>
        <p:nvSpPr>
          <p:cNvPr id="21" name="Прямоугольник 20">
            <a:hlinkClick r:id="rId2" action="ppaction://hlinksldjump">
              <a:snd r:embed="rId4" name="drumroll.wav"/>
            </a:hlinkClick>
          </p:cNvPr>
          <p:cNvSpPr/>
          <p:nvPr/>
        </p:nvSpPr>
        <p:spPr>
          <a:xfrm>
            <a:off x="625464" y="5940432"/>
            <a:ext cx="20201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3</a:t>
            </a:r>
            <a:r>
              <a:rPr lang="ru-RU" sz="2000" dirty="0" smtClean="0">
                <a:latin typeface="+mn-lt"/>
              </a:rPr>
              <a:t>.  -100 м,  -3 м/с</a:t>
            </a:r>
            <a:endParaRPr lang="ru-RU" sz="2000" dirty="0">
              <a:latin typeface="+mn-lt"/>
            </a:endParaRPr>
          </a:p>
        </p:txBody>
      </p:sp>
      <p:sp>
        <p:nvSpPr>
          <p:cNvPr id="22" name="Прямоугольник 21">
            <a:hlinkClick r:id="rId2" action="ppaction://hlinksldjump">
              <a:snd r:embed="rId4" name="drumroll.wav"/>
            </a:hlinkClick>
          </p:cNvPr>
          <p:cNvSpPr/>
          <p:nvPr/>
        </p:nvSpPr>
        <p:spPr>
          <a:xfrm>
            <a:off x="5289552" y="5222880"/>
            <a:ext cx="19928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4</a:t>
            </a:r>
            <a:r>
              <a:rPr lang="ru-RU" sz="2000" dirty="0" smtClean="0">
                <a:latin typeface="+mn-lt"/>
              </a:rPr>
              <a:t>.  100 м,  30 м/с</a:t>
            </a:r>
            <a:endParaRPr lang="ru-RU" sz="2000" dirty="0">
              <a:latin typeface="+mn-lt"/>
            </a:endParaRPr>
          </a:p>
        </p:txBody>
      </p:sp>
      <p:sp>
        <p:nvSpPr>
          <p:cNvPr id="23" name="Прямоугольник 22">
            <a:hlinkClick r:id="rId5" action="ppaction://hlinksldjump">
              <a:snd r:embed="rId6" name="applause.wav"/>
            </a:hlinkClick>
          </p:cNvPr>
          <p:cNvSpPr/>
          <p:nvPr/>
        </p:nvSpPr>
        <p:spPr>
          <a:xfrm>
            <a:off x="5289552" y="5581656"/>
            <a:ext cx="21499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5</a:t>
            </a:r>
            <a:r>
              <a:rPr lang="ru-RU" sz="2000" dirty="0" smtClean="0">
                <a:latin typeface="+mn-lt"/>
              </a:rPr>
              <a:t>.  -100 м,  30 м/с</a:t>
            </a:r>
            <a:endParaRPr lang="ru-RU" sz="2000" dirty="0">
              <a:latin typeface="+mn-lt"/>
            </a:endParaRPr>
          </a:p>
        </p:txBody>
      </p:sp>
      <p:pic>
        <p:nvPicPr>
          <p:cNvPr id="1026" name="Picture 2">
            <a:hlinkClick r:id="rId2" action="ppaction://hlinksldjump">
              <a:snd r:embed="rId3" name="chimes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0232" y="1142984"/>
            <a:ext cx="492922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691600" y="332570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Вопрос № 5</a:t>
            </a:r>
            <a:endParaRPr lang="ru-RU" sz="4200" dirty="0">
              <a:effectLst/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4214818"/>
            <a:ext cx="8572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На рисунке представлен график зависимости координаты тела от времени его движения. Определите проекцию перемещения тела на участке AB и проекцию его скорости на участке DE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14348" y="5286388"/>
            <a:ext cx="20714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1.  100 м,  -30 м/с</a:t>
            </a:r>
            <a:endParaRPr lang="ru-RU" sz="2000" dirty="0">
              <a:latin typeface="+mn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4348" y="5715016"/>
            <a:ext cx="18630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2.  100 м,  3 м/с</a:t>
            </a:r>
            <a:endParaRPr lang="ru-RU" sz="2000" dirty="0">
              <a:latin typeface="+mn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4348" y="6143644"/>
            <a:ext cx="20201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3</a:t>
            </a:r>
            <a:r>
              <a:rPr lang="ru-RU" sz="2000" dirty="0" smtClean="0">
                <a:latin typeface="+mn-lt"/>
              </a:rPr>
              <a:t>.  -100 м,  -3 м/с</a:t>
            </a:r>
            <a:endParaRPr lang="ru-RU" sz="2000" dirty="0">
              <a:latin typeface="+mn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29256" y="5286388"/>
            <a:ext cx="19928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4</a:t>
            </a:r>
            <a:r>
              <a:rPr lang="ru-RU" sz="2000" dirty="0" smtClean="0">
                <a:latin typeface="+mn-lt"/>
              </a:rPr>
              <a:t>.  100 м,  30 м/с</a:t>
            </a:r>
            <a:endParaRPr lang="ru-RU" sz="2000" dirty="0"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00694" y="5786454"/>
            <a:ext cx="21499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+mn-lt"/>
              </a:rPr>
              <a:t>5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.  -100 м,  30 м/с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0568" y="1096956"/>
            <a:ext cx="4929222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7F61E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643042" y="428604"/>
            <a:ext cx="5715040" cy="73866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ЗАДАЧА   урока</a:t>
            </a:r>
            <a:r>
              <a:rPr lang="en-US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 </a:t>
            </a:r>
            <a:endParaRPr lang="ru-RU" sz="4200" dirty="0">
              <a:effectLst/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410" y="1268700"/>
            <a:ext cx="8572560" cy="310854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8E2F00"/>
                </a:solidFill>
                <a:latin typeface="+mn-lt"/>
              </a:rPr>
              <a:t>Спортсмен должен пробежать из пункта А первой зоны в пункт В второй зоны за минимальное время. В какой точке Х следует пересечь границу раздела этих зон, если известно, что скорость спортсмена в первой зоне (с твердым покрытием) </a:t>
            </a:r>
            <a:r>
              <a:rPr lang="en-US" sz="2800" b="1" dirty="0" smtClean="0">
                <a:solidFill>
                  <a:srgbClr val="8E2F00"/>
                </a:solidFill>
                <a:latin typeface="+mn-lt"/>
              </a:rPr>
              <a:t>V</a:t>
            </a:r>
            <a:r>
              <a:rPr lang="ru-RU" sz="2800" b="1" dirty="0" smtClean="0">
                <a:solidFill>
                  <a:srgbClr val="8E2F00"/>
                </a:solidFill>
                <a:latin typeface="+mn-lt"/>
              </a:rPr>
              <a:t>1, а во второй зоне (с рыхлым покрытием) </a:t>
            </a:r>
            <a:r>
              <a:rPr lang="en-US" sz="2800" b="1" dirty="0" smtClean="0">
                <a:solidFill>
                  <a:srgbClr val="8E2F00"/>
                </a:solidFill>
                <a:latin typeface="+mn-lt"/>
              </a:rPr>
              <a:t>V2</a:t>
            </a:r>
            <a:r>
              <a:rPr lang="ru-RU" sz="2800" b="1" dirty="0" smtClean="0">
                <a:solidFill>
                  <a:srgbClr val="8E2F00"/>
                </a:solidFill>
                <a:latin typeface="+mn-lt"/>
              </a:rPr>
              <a:t> причем </a:t>
            </a:r>
            <a:r>
              <a:rPr lang="en-US" sz="2800" b="1" dirty="0" smtClean="0">
                <a:solidFill>
                  <a:srgbClr val="8E2F00"/>
                </a:solidFill>
                <a:latin typeface="+mn-lt"/>
              </a:rPr>
              <a:t>V1&gt;V2</a:t>
            </a:r>
            <a:r>
              <a:rPr lang="ru-RU" sz="2800" b="1" dirty="0" smtClean="0">
                <a:solidFill>
                  <a:srgbClr val="8E2F00"/>
                </a:solidFill>
                <a:latin typeface="+mn-lt"/>
              </a:rPr>
              <a:t>. Известны расстояния </a:t>
            </a:r>
            <a:r>
              <a:rPr lang="en-US" sz="2800" b="1" dirty="0" smtClean="0">
                <a:solidFill>
                  <a:srgbClr val="8E2F00"/>
                </a:solidFill>
                <a:latin typeface="+mn-lt"/>
              </a:rPr>
              <a:t>L, L1, L2</a:t>
            </a:r>
            <a:endParaRPr lang="ru-RU" sz="2800" b="1" dirty="0">
              <a:solidFill>
                <a:srgbClr val="8E2F00"/>
              </a:solidFill>
              <a:latin typeface="+mn-lt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411700" y="5589300"/>
            <a:ext cx="42485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2411700" y="4581160"/>
            <a:ext cx="72010" cy="720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660290" y="6381410"/>
            <a:ext cx="72010" cy="720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979640" y="4509150"/>
            <a:ext cx="294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66"/>
                </a:solidFill>
                <a:latin typeface="+mj-lt"/>
              </a:rPr>
              <a:t>A</a:t>
            </a:r>
            <a:endParaRPr lang="ru-RU" sz="2400" b="1" dirty="0">
              <a:solidFill>
                <a:srgbClr val="000066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04310" y="6093370"/>
            <a:ext cx="294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66"/>
                </a:solidFill>
                <a:latin typeface="+mj-lt"/>
              </a:rPr>
              <a:t>В</a:t>
            </a:r>
            <a:endParaRPr lang="ru-RU" sz="2400" b="1" dirty="0">
              <a:solidFill>
                <a:srgbClr val="000066"/>
              </a:solidFill>
              <a:latin typeface="+mj-lt"/>
            </a:endParaRPr>
          </a:p>
        </p:txBody>
      </p:sp>
      <p:cxnSp>
        <p:nvCxnSpPr>
          <p:cNvPr id="14" name="Прямая со стрелкой 13"/>
          <p:cNvCxnSpPr>
            <a:stCxn id="8" idx="5"/>
          </p:cNvCxnSpPr>
          <p:nvPr/>
        </p:nvCxnSpPr>
        <p:spPr>
          <a:xfrm>
            <a:off x="2473164" y="4642624"/>
            <a:ext cx="10546" cy="946676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555720" y="4797191"/>
            <a:ext cx="504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+mj-lt"/>
              </a:rPr>
              <a:t>L1</a:t>
            </a:r>
            <a:endParaRPr lang="ru-RU" sz="24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20" name="Дуга 19"/>
          <p:cNvSpPr/>
          <p:nvPr/>
        </p:nvSpPr>
        <p:spPr>
          <a:xfrm>
            <a:off x="2483710" y="5373270"/>
            <a:ext cx="4104570" cy="288040"/>
          </a:xfrm>
          <a:prstGeom prst="arc">
            <a:avLst>
              <a:gd name="adj1" fmla="val 10802975"/>
              <a:gd name="adj2" fmla="val 42817"/>
            </a:avLst>
          </a:prstGeom>
          <a:ln>
            <a:solidFill>
              <a:srgbClr val="8E2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139940" y="4869200"/>
            <a:ext cx="504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+mj-lt"/>
              </a:rPr>
              <a:t>L</a:t>
            </a:r>
            <a:endParaRPr lang="ru-RU" sz="2400" b="1" dirty="0">
              <a:solidFill>
                <a:srgbClr val="7030A0"/>
              </a:solidFill>
              <a:latin typeface="+mj-lt"/>
            </a:endParaRPr>
          </a:p>
        </p:txBody>
      </p:sp>
      <p:cxnSp>
        <p:nvCxnSpPr>
          <p:cNvPr id="22" name="Прямая со стрелкой 21"/>
          <p:cNvCxnSpPr>
            <a:endCxn id="9" idx="2"/>
          </p:cNvCxnSpPr>
          <p:nvPr/>
        </p:nvCxnSpPr>
        <p:spPr>
          <a:xfrm>
            <a:off x="6660290" y="5589300"/>
            <a:ext cx="0" cy="828115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6732300" y="5661310"/>
            <a:ext cx="504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  <a:latin typeface="+mj-lt"/>
              </a:rPr>
              <a:t>L2</a:t>
            </a:r>
            <a:endParaRPr lang="ru-RU" sz="2400" b="1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986658" y="3438144"/>
            <a:ext cx="6969812" cy="288290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968370" y="546096"/>
            <a:ext cx="6988099" cy="28829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                            </a:t>
            </a:r>
            <a:endParaRPr lang="ru-RU" dirty="0">
              <a:solidFill>
                <a:srgbClr val="501B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968370" y="906459"/>
            <a:ext cx="4324356" cy="2522541"/>
          </a:xfrm>
          <a:prstGeom prst="line">
            <a:avLst/>
          </a:prstGeom>
          <a:ln w="57150">
            <a:solidFill>
              <a:srgbClr val="99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4752182" y="3969544"/>
            <a:ext cx="2882907" cy="180181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409822" y="3429000"/>
            <a:ext cx="576580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968370" y="3429000"/>
            <a:ext cx="7567623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 flipH="1" flipV="1">
            <a:off x="-2094715" y="3248819"/>
            <a:ext cx="6126171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5597244" y="1107580"/>
            <a:ext cx="666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+mj-lt"/>
              </a:rPr>
              <a:t>V1</a:t>
            </a:r>
            <a:endParaRPr lang="ru-RU" sz="2400" dirty="0">
              <a:latin typeface="+mj-l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274924" y="4752988"/>
            <a:ext cx="514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+mj-lt"/>
              </a:rPr>
              <a:t>V2</a:t>
            </a:r>
            <a:endParaRPr lang="ru-RU" sz="2400" dirty="0">
              <a:latin typeface="+mj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377788" y="2918092"/>
            <a:ext cx="344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+mj-lt"/>
              </a:rPr>
              <a:t>X</a:t>
            </a:r>
            <a:endParaRPr lang="ru-RU" sz="2400" dirty="0"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547708" y="3225940"/>
            <a:ext cx="325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latin typeface="+mj-lt"/>
              </a:rPr>
              <a:t>x</a:t>
            </a:r>
            <a:endParaRPr lang="ru-RU" sz="2400" b="1" i="1" dirty="0">
              <a:latin typeface="+mj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11450" y="188550"/>
            <a:ext cx="3289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latin typeface="+mj-lt"/>
              </a:rPr>
              <a:t>y</a:t>
            </a:r>
            <a:endParaRPr lang="ru-RU" sz="2400" b="1" i="1" dirty="0">
              <a:latin typeface="+mj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37436" y="315100"/>
            <a:ext cx="465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993300"/>
                </a:solidFill>
                <a:latin typeface="+mj-lt"/>
              </a:rPr>
              <a:t>A</a:t>
            </a:r>
            <a:endParaRPr lang="ru-RU" sz="3600" b="1" dirty="0">
              <a:solidFill>
                <a:srgbClr val="993300"/>
              </a:solidFill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106004" y="5825884"/>
            <a:ext cx="442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+mj-lt"/>
              </a:rPr>
              <a:t>B</a:t>
            </a:r>
            <a:endParaRPr lang="ru-RU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679796" y="3289948"/>
            <a:ext cx="4283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  <a:latin typeface="+mj-lt"/>
              </a:rPr>
              <a:t>C</a:t>
            </a:r>
            <a:endParaRPr lang="ru-RU" sz="36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67430" y="692620"/>
            <a:ext cx="720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+mj-lt"/>
              </a:rPr>
              <a:t>L1</a:t>
            </a:r>
            <a:endParaRPr lang="ru-RU" sz="2400" dirty="0">
              <a:latin typeface="+mj-lt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5400000" flipH="1" flipV="1">
            <a:off x="5653089" y="4870452"/>
            <a:ext cx="288290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7164360" y="4581160"/>
            <a:ext cx="720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+mj-lt"/>
              </a:rPr>
              <a:t>L2</a:t>
            </a:r>
            <a:endParaRPr lang="ru-RU" sz="2400" dirty="0">
              <a:latin typeface="+mj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092350" y="2996940"/>
            <a:ext cx="720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+mj-lt"/>
              </a:rPr>
              <a:t>L</a:t>
            </a:r>
            <a:endParaRPr lang="ru-RU" sz="24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392612" y="1635120"/>
            <a:ext cx="4503744" cy="484347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reezing" dir="t"/>
            </a:scene3d>
            <a:sp3d extrusionH="57150" prstMaterial="matte">
              <a:bevelT w="38100" h="38100" prst="angle"/>
            </a:sp3d>
          </a:bodyPr>
          <a:lstStyle/>
          <a:p>
            <a:pPr>
              <a:buNone/>
            </a:pPr>
            <a:r>
              <a:rPr lang="ru-RU" sz="2400" dirty="0" smtClean="0"/>
              <a:t>Общее время</a:t>
            </a:r>
            <a:r>
              <a:rPr lang="en-US" sz="2400" dirty="0" smtClean="0"/>
              <a:t>  </a:t>
            </a:r>
            <a:endParaRPr lang="ru-RU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rgbClr val="993300"/>
                </a:solidFill>
              </a:rPr>
              <a:t>Найти такое значение </a:t>
            </a:r>
            <a:r>
              <a:rPr lang="ru-RU" sz="2000" b="1" i="1" dirty="0" err="1" smtClean="0">
                <a:solidFill>
                  <a:srgbClr val="993300"/>
                </a:solidFill>
              </a:rPr>
              <a:t>х</a:t>
            </a:r>
            <a:r>
              <a:rPr lang="ru-RU" sz="2000" b="1" i="1" dirty="0" smtClean="0">
                <a:solidFill>
                  <a:srgbClr val="993300"/>
                </a:solidFill>
              </a:rPr>
              <a:t>, при котором функция </a:t>
            </a:r>
            <a:r>
              <a:rPr lang="en-US" sz="2000" b="1" i="1" dirty="0" smtClean="0">
                <a:solidFill>
                  <a:srgbClr val="993300"/>
                </a:solidFill>
              </a:rPr>
              <a:t>t(x) </a:t>
            </a:r>
            <a:r>
              <a:rPr lang="ru-RU" sz="2000" b="1" i="1" dirty="0" smtClean="0">
                <a:solidFill>
                  <a:srgbClr val="993300"/>
                </a:solidFill>
              </a:rPr>
              <a:t>будет иметь минимум</a:t>
            </a:r>
            <a:endParaRPr lang="ru-RU" sz="2000" b="1" i="1" dirty="0">
              <a:solidFill>
                <a:srgbClr val="9933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 flipH="1" flipV="1">
            <a:off x="-1914534" y="3429000"/>
            <a:ext cx="504508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08007" y="3429000"/>
            <a:ext cx="360363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08007" y="1987548"/>
            <a:ext cx="2162178" cy="1441452"/>
          </a:xfrm>
          <a:prstGeom prst="line">
            <a:avLst/>
          </a:prstGeom>
          <a:ln w="28575">
            <a:solidFill>
              <a:srgbClr val="99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2049459" y="4149726"/>
            <a:ext cx="2162178" cy="720726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08007" y="3789363"/>
            <a:ext cx="432435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410616" y="4509295"/>
            <a:ext cx="216217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247644" y="906459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+mj-lt"/>
              </a:rPr>
              <a:t>y</a:t>
            </a:r>
            <a:endParaRPr lang="ru-RU" b="1" i="1" dirty="0">
              <a:latin typeface="+mj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33836" y="3429000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+mj-lt"/>
              </a:rPr>
              <a:t>x</a:t>
            </a:r>
            <a:endParaRPr lang="ru-RU" b="1" i="1" dirty="0">
              <a:latin typeface="+mj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7644" y="2708274"/>
            <a:ext cx="399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+mj-lt"/>
              </a:rPr>
              <a:t>L1</a:t>
            </a:r>
            <a:endParaRPr lang="ru-RU" dirty="0">
              <a:latin typeface="+mj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90911" y="4149726"/>
            <a:ext cx="399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+mj-lt"/>
              </a:rPr>
              <a:t>L2</a:t>
            </a:r>
            <a:endParaRPr lang="ru-RU" dirty="0"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490911" y="3068637"/>
            <a:ext cx="282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+mj-lt"/>
              </a:rPr>
              <a:t>L</a:t>
            </a:r>
            <a:endParaRPr lang="ru-RU" dirty="0">
              <a:latin typeface="+mj-l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689096" y="3429000"/>
            <a:ext cx="304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+mj-lt"/>
              </a:rPr>
              <a:t>X</a:t>
            </a:r>
            <a:endParaRPr lang="ru-RU" dirty="0">
              <a:latin typeface="+mj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47644" y="1627185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993300"/>
                </a:solidFill>
                <a:latin typeface="+mj-lt"/>
              </a:rPr>
              <a:t>A</a:t>
            </a:r>
            <a:endParaRPr lang="ru-RU" sz="2400" b="1" dirty="0">
              <a:solidFill>
                <a:srgbClr val="993300"/>
              </a:solidFill>
              <a:latin typeface="+mj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490911" y="5230815"/>
            <a:ext cx="357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+mj-lt"/>
              </a:rPr>
              <a:t>B</a:t>
            </a:r>
            <a:endParaRPr lang="ru-RU" sz="24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409822" y="3429000"/>
            <a:ext cx="357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  <a:latin typeface="+mj-lt"/>
              </a:rPr>
              <a:t>C</a:t>
            </a:r>
            <a:endParaRPr lang="ru-RU" sz="2400" b="1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689096" y="1987548"/>
            <a:ext cx="433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+mj-lt"/>
              </a:rPr>
              <a:t>V1</a:t>
            </a:r>
            <a:endParaRPr lang="ru-RU" dirty="0">
              <a:latin typeface="+mj-l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770185" y="5591178"/>
            <a:ext cx="433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+mj-lt"/>
              </a:rPr>
              <a:t>V2</a:t>
            </a:r>
            <a:endParaRPr lang="ru-RU" dirty="0">
              <a:latin typeface="+mj-lt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10164" y="1993896"/>
            <a:ext cx="1571625" cy="5524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8925" y="123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288925" y="1638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10164" y="2711448"/>
            <a:ext cx="1914525" cy="857250"/>
          </a:xfrm>
          <a:prstGeom prst="rect">
            <a:avLst/>
          </a:prstGeom>
          <a:noFill/>
        </p:spPr>
      </p:pic>
      <p:sp>
        <p:nvSpPr>
          <p:cNvPr id="45" name="Прямоугольник 44"/>
          <p:cNvSpPr/>
          <p:nvPr/>
        </p:nvSpPr>
        <p:spPr>
          <a:xfrm>
            <a:off x="285720" y="142852"/>
            <a:ext cx="8072460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МАТЕМАТИЧЕСКАЯ МОДЕЛЬ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787776"/>
            <a:ext cx="4161802" cy="89694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288925" y="1638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ВЕРА\GEOGEBRA\ к уроку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528638"/>
            <a:ext cx="12192000" cy="7915276"/>
          </a:xfrm>
          <a:prstGeom prst="rect">
            <a:avLst/>
          </a:prstGeom>
          <a:noFill/>
        </p:spPr>
      </p:pic>
      <p:pic>
        <p:nvPicPr>
          <p:cNvPr id="1030" name="Picture 6" descr="C:\ВЕРА\GEOGEBRA\ к уроку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643998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ВЫБОР МЕТОДА РЕШЕНИЯ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88925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288925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288925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4786322"/>
            <a:ext cx="1533525" cy="523875"/>
          </a:xfrm>
          <a:prstGeom prst="rect">
            <a:avLst/>
          </a:prstGeom>
          <a:noFill/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288925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288925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288925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288925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5357826"/>
            <a:ext cx="1257300" cy="523875"/>
          </a:xfrm>
          <a:prstGeom prst="rect">
            <a:avLst/>
          </a:prstGeom>
          <a:noFill/>
        </p:spPr>
      </p:pic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288925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9" name="Управляющая кнопка: далее 48">
            <a:hlinkClick r:id="" action="ppaction://hlinkshowjump?jump=nextslide" highlightClick="1"/>
          </p:cNvPr>
          <p:cNvSpPr/>
          <p:nvPr/>
        </p:nvSpPr>
        <p:spPr>
          <a:xfrm>
            <a:off x="8643966" y="6286520"/>
            <a:ext cx="185160" cy="28575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510" y="5733320"/>
            <a:ext cx="2538057" cy="720100"/>
          </a:xfrm>
          <a:prstGeom prst="rect">
            <a:avLst/>
          </a:prstGeom>
          <a:noFill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00" y="836640"/>
            <a:ext cx="3672510" cy="477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Прямоугольник 61"/>
          <p:cNvSpPr/>
          <p:nvPr/>
        </p:nvSpPr>
        <p:spPr>
          <a:xfrm>
            <a:off x="323410" y="299694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  <a:latin typeface="+mj-lt"/>
              </a:rPr>
              <a:t>0</a:t>
            </a:r>
            <a:endParaRPr lang="ru-RU" sz="2400" b="1" dirty="0">
              <a:solidFill>
                <a:srgbClr val="00B050"/>
              </a:solidFill>
              <a:latin typeface="+mj-lt"/>
            </a:endParaRPr>
          </a:p>
        </p:txBody>
      </p:sp>
      <p:cxnSp>
        <p:nvCxnSpPr>
          <p:cNvPr id="71" name="Прямая соединительная линия 70"/>
          <p:cNvCxnSpPr>
            <a:stCxn id="76" idx="5"/>
          </p:cNvCxnSpPr>
          <p:nvPr/>
        </p:nvCxnSpPr>
        <p:spPr>
          <a:xfrm>
            <a:off x="672914" y="1906244"/>
            <a:ext cx="10546" cy="1306726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>
            <a:endCxn id="80" idx="5"/>
          </p:cNvCxnSpPr>
          <p:nvPr/>
        </p:nvCxnSpPr>
        <p:spPr>
          <a:xfrm>
            <a:off x="683460" y="3212970"/>
            <a:ext cx="2509804" cy="2005734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Овал 75"/>
          <p:cNvSpPr/>
          <p:nvPr/>
        </p:nvSpPr>
        <p:spPr>
          <a:xfrm>
            <a:off x="611450" y="1844780"/>
            <a:ext cx="72010" cy="720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/>
          <p:nvPr/>
        </p:nvSpPr>
        <p:spPr>
          <a:xfrm>
            <a:off x="3131800" y="5157240"/>
            <a:ext cx="72010" cy="720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2" name="Прямая соединительная линия 81"/>
          <p:cNvCxnSpPr/>
          <p:nvPr/>
        </p:nvCxnSpPr>
        <p:spPr>
          <a:xfrm>
            <a:off x="683460" y="1916790"/>
            <a:ext cx="576080" cy="1296180"/>
          </a:xfrm>
          <a:prstGeom prst="line">
            <a:avLst/>
          </a:prstGeom>
          <a:ln w="28575">
            <a:solidFill>
              <a:srgbClr val="00823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>
            <a:stCxn id="91" idx="1"/>
            <a:endCxn id="80" idx="6"/>
          </p:cNvCxnSpPr>
          <p:nvPr/>
        </p:nvCxnSpPr>
        <p:spPr>
          <a:xfrm>
            <a:off x="1270086" y="3223516"/>
            <a:ext cx="1933724" cy="1969729"/>
          </a:xfrm>
          <a:prstGeom prst="line">
            <a:avLst/>
          </a:prstGeom>
          <a:ln w="28575">
            <a:solidFill>
              <a:srgbClr val="00823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>
            <a:stCxn id="76" idx="5"/>
          </p:cNvCxnSpPr>
          <p:nvPr/>
        </p:nvCxnSpPr>
        <p:spPr>
          <a:xfrm>
            <a:off x="672914" y="1906244"/>
            <a:ext cx="1090696" cy="1306726"/>
          </a:xfrm>
          <a:prstGeom prst="line">
            <a:avLst/>
          </a:prstGeom>
          <a:ln w="28575">
            <a:solidFill>
              <a:srgbClr val="5A278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>
            <a:stCxn id="92" idx="4"/>
            <a:endCxn id="80" idx="0"/>
          </p:cNvCxnSpPr>
          <p:nvPr/>
        </p:nvCxnSpPr>
        <p:spPr>
          <a:xfrm>
            <a:off x="1799615" y="3258689"/>
            <a:ext cx="1368190" cy="1898551"/>
          </a:xfrm>
          <a:prstGeom prst="line">
            <a:avLst/>
          </a:prstGeom>
          <a:ln w="28575">
            <a:solidFill>
              <a:srgbClr val="5A278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Блок-схема: узел 90"/>
          <p:cNvSpPr/>
          <p:nvPr/>
        </p:nvSpPr>
        <p:spPr>
          <a:xfrm>
            <a:off x="1259540" y="3212970"/>
            <a:ext cx="72010" cy="7201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Блок-схема: узел 91"/>
          <p:cNvSpPr/>
          <p:nvPr/>
        </p:nvSpPr>
        <p:spPr>
          <a:xfrm flipH="1">
            <a:off x="1763610" y="3212970"/>
            <a:ext cx="72010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470" y="2924930"/>
            <a:ext cx="428625" cy="266700"/>
          </a:xfrm>
          <a:prstGeom prst="rect">
            <a:avLst/>
          </a:prstGeom>
          <a:noFill/>
        </p:spPr>
      </p:pic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630" y="2924930"/>
            <a:ext cx="209550" cy="266700"/>
          </a:xfrm>
          <a:prstGeom prst="rect">
            <a:avLst/>
          </a:prstGeom>
          <a:noFill/>
        </p:spPr>
      </p:pic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32050" y="1484730"/>
            <a:ext cx="3476625" cy="2592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7" name="Прямая со стрелкой 46"/>
          <p:cNvCxnSpPr/>
          <p:nvPr/>
        </p:nvCxnSpPr>
        <p:spPr>
          <a:xfrm flipV="1">
            <a:off x="5004060" y="980660"/>
            <a:ext cx="0" cy="31684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5004060" y="4149100"/>
            <a:ext cx="367251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7092350" y="3933070"/>
            <a:ext cx="0" cy="21603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5004060" y="3933070"/>
            <a:ext cx="2088290" cy="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0" y="3645030"/>
            <a:ext cx="447675" cy="266700"/>
          </a:xfrm>
          <a:prstGeom prst="rect">
            <a:avLst/>
          </a:prstGeom>
          <a:noFill/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04560" y="4149100"/>
            <a:ext cx="133350" cy="266700"/>
          </a:xfrm>
          <a:prstGeom prst="rect">
            <a:avLst/>
          </a:prstGeom>
          <a:noFill/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0" y="723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20" y="980660"/>
            <a:ext cx="142875" cy="266700"/>
          </a:xfrm>
          <a:prstGeom prst="rect">
            <a:avLst/>
          </a:prstGeom>
          <a:noFill/>
        </p:spPr>
      </p:pic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0" y="723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30" y="2924930"/>
            <a:ext cx="152400" cy="266700"/>
          </a:xfrm>
          <a:prstGeom prst="rect">
            <a:avLst/>
          </a:prstGeom>
          <a:noFill/>
        </p:spPr>
      </p:pic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" name="Picture 21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340" y="4221110"/>
            <a:ext cx="152400" cy="266700"/>
          </a:xfrm>
          <a:prstGeom prst="rect">
            <a:avLst/>
          </a:prstGeom>
          <a:noFill/>
        </p:spPr>
      </p:pic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6876320" y="3573020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</a:rPr>
              <a:t>С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</a:endParaRPr>
          </a:p>
        </p:txBody>
      </p:sp>
      <p:pic>
        <p:nvPicPr>
          <p:cNvPr id="87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100" y="4221110"/>
            <a:ext cx="428625" cy="266700"/>
          </a:xfrm>
          <a:prstGeom prst="rect">
            <a:avLst/>
          </a:prstGeom>
          <a:noFill/>
        </p:spPr>
      </p:pic>
      <p:cxnSp>
        <p:nvCxnSpPr>
          <p:cNvPr id="95" name="Прямая соединительная линия 94"/>
          <p:cNvCxnSpPr/>
          <p:nvPr/>
        </p:nvCxnSpPr>
        <p:spPr>
          <a:xfrm>
            <a:off x="5580140" y="2636890"/>
            <a:ext cx="0" cy="1512210"/>
          </a:xfrm>
          <a:prstGeom prst="line">
            <a:avLst/>
          </a:prstGeom>
          <a:ln w="28575">
            <a:solidFill>
              <a:srgbClr val="00823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>
            <a:off x="5004060" y="2636890"/>
            <a:ext cx="576080" cy="0"/>
          </a:xfrm>
          <a:prstGeom prst="line">
            <a:avLst/>
          </a:prstGeom>
          <a:ln w="28575">
            <a:solidFill>
              <a:srgbClr val="00823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" name="Picture 25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420860"/>
            <a:ext cx="400050" cy="266700"/>
          </a:xfrm>
          <a:prstGeom prst="rect">
            <a:avLst/>
          </a:prstGeom>
          <a:noFill/>
        </p:spPr>
      </p:pic>
      <p:sp>
        <p:nvSpPr>
          <p:cNvPr id="20" name="Rectangle 27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723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50" y="2348850"/>
            <a:ext cx="428625" cy="266700"/>
          </a:xfrm>
          <a:prstGeom prst="rect">
            <a:avLst/>
          </a:prstGeom>
          <a:noFill/>
        </p:spPr>
      </p:pic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0" y="723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6" name="Прямая соединительная линия 105"/>
          <p:cNvCxnSpPr/>
          <p:nvPr/>
        </p:nvCxnSpPr>
        <p:spPr>
          <a:xfrm>
            <a:off x="5868180" y="3068950"/>
            <a:ext cx="0" cy="1080150"/>
          </a:xfrm>
          <a:prstGeom prst="line">
            <a:avLst/>
          </a:prstGeom>
          <a:ln w="28575">
            <a:solidFill>
              <a:srgbClr val="66006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>
            <a:off x="5004060" y="3068950"/>
            <a:ext cx="864120" cy="0"/>
          </a:xfrm>
          <a:prstGeom prst="line">
            <a:avLst/>
          </a:prstGeom>
          <a:ln w="28575">
            <a:solidFill>
              <a:srgbClr val="66006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9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80" y="4149100"/>
            <a:ext cx="209550" cy="266700"/>
          </a:xfrm>
          <a:prstGeom prst="rect">
            <a:avLst/>
          </a:prstGeom>
          <a:noFill/>
        </p:spPr>
      </p:pic>
      <p:sp>
        <p:nvSpPr>
          <p:cNvPr id="1060" name="Rectangle 36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20" y="2924930"/>
            <a:ext cx="180975" cy="266700"/>
          </a:xfrm>
          <a:prstGeom prst="rect">
            <a:avLst/>
          </a:prstGeom>
          <a:noFill/>
        </p:spPr>
      </p:pic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80" y="2780910"/>
            <a:ext cx="209550" cy="266700"/>
          </a:xfrm>
          <a:prstGeom prst="rect">
            <a:avLst/>
          </a:prstGeom>
          <a:noFill/>
        </p:spPr>
      </p:pic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0" y="723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9" name="Блок-схема: узел 128"/>
          <p:cNvSpPr/>
          <p:nvPr/>
        </p:nvSpPr>
        <p:spPr>
          <a:xfrm>
            <a:off x="4932050" y="1484730"/>
            <a:ext cx="72010" cy="72010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8" name="Rectangle 4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67" name="Picture 43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10" y="1340710"/>
            <a:ext cx="219075" cy="266700"/>
          </a:xfrm>
          <a:prstGeom prst="rect">
            <a:avLst/>
          </a:prstGeom>
          <a:noFill/>
        </p:spPr>
      </p:pic>
      <p:sp>
        <p:nvSpPr>
          <p:cNvPr id="1069" name="Rectangle 45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5" name="Блок-схема: узел 134"/>
          <p:cNvSpPr/>
          <p:nvPr/>
        </p:nvSpPr>
        <p:spPr>
          <a:xfrm>
            <a:off x="5508130" y="2564880"/>
            <a:ext cx="72010" cy="7201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Блок-схема: узел 137"/>
          <p:cNvSpPr/>
          <p:nvPr/>
        </p:nvSpPr>
        <p:spPr>
          <a:xfrm>
            <a:off x="5796170" y="2996940"/>
            <a:ext cx="72010" cy="7201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1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72" name="Rectangle 48"/>
          <p:cNvSpPr>
            <a:spLocks noChangeArrowheads="1"/>
          </p:cNvSpPr>
          <p:nvPr/>
        </p:nvSpPr>
        <p:spPr bwMode="auto">
          <a:xfrm>
            <a:off x="0" y="723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6" grpId="0" animBg="1"/>
      <p:bldP spid="80" grpId="0" animBg="1"/>
      <p:bldP spid="91" grpId="0" animBg="1"/>
      <p:bldP spid="92" grpId="0" animBg="1"/>
      <p:bldP spid="17" grpId="0"/>
      <p:bldP spid="129" grpId="0" animBg="1"/>
      <p:bldP spid="135" grpId="0" animBg="1"/>
      <p:bldP spid="1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214282" y="4071942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357950" y="414338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643438" y="450057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2285984" y="4786322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1928794" y="3571876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305298" y="3085305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7715272" y="5286388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macro?name=DragandDrop"/>
          </p:cNvPr>
          <p:cNvSpPr/>
          <p:nvPr/>
        </p:nvSpPr>
        <p:spPr>
          <a:xfrm>
            <a:off x="3571868" y="485776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5611016" y="5567361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>
            <a:hlinkClick r:id="" action="ppaction://hlinkshowjump?jump=nextslide"/>
          </p:cNvPr>
          <p:cNvSpPr/>
          <p:nvPr/>
        </p:nvSpPr>
        <p:spPr>
          <a:xfrm>
            <a:off x="4286248" y="5429264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357826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hlinkshowjump?jump=nextslide"/>
          </p:cNvPr>
          <p:cNvSpPr/>
          <p:nvPr/>
        </p:nvSpPr>
        <p:spPr>
          <a:xfrm>
            <a:off x="214282" y="4071942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357950" y="414338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643438" y="450057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2285984" y="4786322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1928794" y="3571876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305298" y="3085305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7715272" y="5286388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macro?name=DragandDrop"/>
          </p:cNvPr>
          <p:cNvSpPr/>
          <p:nvPr/>
        </p:nvSpPr>
        <p:spPr>
          <a:xfrm>
            <a:off x="3571868" y="485776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5611016" y="5567361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286248" y="5429264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357826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69 -0.26948 0.00139 -0.53897 0.00226 -0.65695 C 0.00312 -0.77492 0.00503 -0.69928 0.00573 -0.70761 " pathEditMode="relative" ptsTypes="a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28604"/>
            <a:ext cx="6357982" cy="857256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ЦЕЛЬ УРОКА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конкретном примере изучить построение и исследование физической модели.</a:t>
            </a:r>
          </a:p>
          <a:p>
            <a:r>
              <a:rPr lang="ru-RU" dirty="0" smtClean="0"/>
              <a:t>Повторить основные этапы моделирования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214282" y="4071942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>
            <a:hlinkClick r:id="" action="ppaction://hlinkshowjump?jump=nextslide"/>
          </p:cNvPr>
          <p:cNvSpPr/>
          <p:nvPr/>
        </p:nvSpPr>
        <p:spPr>
          <a:xfrm>
            <a:off x="6357950" y="414338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643438" y="450057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2285984" y="4786322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1928794" y="3571876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305298" y="3085305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7715272" y="5286388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macro?name=DragandDrop"/>
          </p:cNvPr>
          <p:cNvSpPr/>
          <p:nvPr/>
        </p:nvSpPr>
        <p:spPr>
          <a:xfrm>
            <a:off x="3571868" y="485776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5611016" y="5567361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604541" y="350834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357826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Стрелка вниз 49"/>
          <p:cNvSpPr/>
          <p:nvPr/>
        </p:nvSpPr>
        <p:spPr>
          <a:xfrm>
            <a:off x="5286380" y="857232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8205E-6 C 0.19357 -0.1876 0.38732 -0.37358 0.4651 -0.44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" y="-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4357686" y="928670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357950" y="414338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>
            <a:hlinkClick r:id="" action="ppaction://hlinkshowjump?jump=nextslide"/>
          </p:cNvPr>
          <p:cNvSpPr/>
          <p:nvPr/>
        </p:nvSpPr>
        <p:spPr>
          <a:xfrm>
            <a:off x="4643438" y="450057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2285984" y="4786322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1928794" y="3571876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305298" y="3085305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7715272" y="5286388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macro?name=DragandDrop"/>
          </p:cNvPr>
          <p:cNvSpPr/>
          <p:nvPr/>
        </p:nvSpPr>
        <p:spPr>
          <a:xfrm>
            <a:off x="3571868" y="485776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5611016" y="5567361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72000" y="285728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357826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Стрелка вниз 75"/>
          <p:cNvSpPr/>
          <p:nvPr/>
        </p:nvSpPr>
        <p:spPr>
          <a:xfrm>
            <a:off x="5286380" y="78579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трелка вниз 76"/>
          <p:cNvSpPr/>
          <p:nvPr/>
        </p:nvSpPr>
        <p:spPr>
          <a:xfrm>
            <a:off x="5286380" y="150017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4721E-6 C -0.07657 -0.15499 -0.15295 -0.30974 -0.18334 -0.37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-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4357686" y="928670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714876" y="164305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643438" y="450057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hlinkshowjump?jump=nextslide"/>
          </p:cNvPr>
          <p:cNvSpPr/>
          <p:nvPr/>
        </p:nvSpPr>
        <p:spPr>
          <a:xfrm>
            <a:off x="2285984" y="4786322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1928794" y="3571876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305298" y="3085305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7715272" y="5286388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macro?name=DragandDrop"/>
          </p:cNvPr>
          <p:cNvSpPr/>
          <p:nvPr/>
        </p:nvSpPr>
        <p:spPr>
          <a:xfrm>
            <a:off x="3571868" y="485776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5611016" y="5567361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72000" y="285728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357826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Стрелка вниз 75"/>
          <p:cNvSpPr/>
          <p:nvPr/>
        </p:nvSpPr>
        <p:spPr>
          <a:xfrm>
            <a:off x="5286380" y="78579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5286380" y="150017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286380" y="200024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4224E-6 C 0.00521 -0.00185 0.00903 -0.00439 0.01372 -0.00879 C 0.01719 -0.01156 0.01858 -0.01619 0.02223 -0.01804 C 0.025 -0.02359 0.02761 -0.02914 0.03056 -0.03446 C 0.03264 -0.04302 0.03525 -0.05251 0.03907 -0.05898 C 0.04011 -0.06477 0.04219 -0.06639 0.04358 -0.07217 C 0.04618 -0.0805 0.04809 -0.08975 0.05122 -0.09784 C 0.05278 -0.10825 0.05486 -0.11774 0.05764 -0.12722 C 0.05799 -0.13231 0.05816 -0.1374 0.05868 -0.14203 C 0.05903 -0.14457 0.05938 -0.14758 0.05955 -0.15012 C 0.06007 -0.161 0.06146 -0.18251 0.06146 -0.18228 C 0.06059 -0.22808 0.06545 -0.22785 0.05591 -0.25306 C 0.05382 -0.25792 0.05486 -0.26255 0.05191 -0.2674 C 0.04931 -0.28313 0.04497 -0.29886 0.0408 -0.3132 C 0.03802 -0.32338 0.04289 -0.31783 0.03611 -0.32963 C 0.03334 -0.33425 0.03056 -0.33911 0.02778 -0.3442 C 0.02674 -0.34628 0.01789 -0.34906 0.01563 -0.35022 C 0.01111 -0.34837 0.01337 -0.34883 0.0092 -0.34883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-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4357686" y="928670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714876" y="164305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714876" y="214311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2285984" y="4786322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>
            <a:hlinkClick r:id="" action="ppaction://hlinkshowjump?jump=nextslide"/>
          </p:cNvPr>
          <p:cNvSpPr/>
          <p:nvPr/>
        </p:nvSpPr>
        <p:spPr>
          <a:xfrm>
            <a:off x="1928794" y="3571876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305298" y="3085305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7715272" y="5286388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macro?name=DragandDrop"/>
          </p:cNvPr>
          <p:cNvSpPr/>
          <p:nvPr/>
        </p:nvSpPr>
        <p:spPr>
          <a:xfrm>
            <a:off x="3571868" y="485776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5611016" y="5567361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72000" y="285728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357826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Стрелка вниз 75"/>
          <p:cNvSpPr/>
          <p:nvPr/>
        </p:nvSpPr>
        <p:spPr>
          <a:xfrm>
            <a:off x="5286380" y="78579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5286380" y="150017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286380" y="200024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286380" y="250030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-0.02683 C 0.00521 -0.03007 0.00834 -0.034 0.01181 -0.03747 C 0.02101 -0.06222 0.0073 -0.02799 0.01754 -0.04673 C 0.0191 -0.0495 0.0257 -0.06477 0.02674 -0.06801 C 0.03056 -0.07865 0.03455 -0.09206 0.03716 -0.1034 C 0.04028 -0.11705 0.04115 -0.13139 0.04514 -0.14457 C 0.04636 -0.15568 0.04827 -0.16979 0.05209 -0.17997 C 0.06337 -0.21004 0.08664 -0.22392 0.1073 -0.23965 C 0.11546 -0.24589 0.12118 -0.24959 0.13021 -0.25329 C 0.13438 -0.25723 0.13837 -0.257 0.14289 -0.25954 C 0.15243 -0.26509 0.14219 -0.25954 0.15209 -0.26717 C 0.15556 -0.26995 0.16094 -0.27064 0.16476 -0.2718 C 0.18594 -0.28591 0.21181 -0.28869 0.2349 -0.2947 C 0.2415 -0.29632 0.24792 -0.29817 0.25434 -0.30095 C 0.25782 -0.30257 0.26476 -0.30557 0.26476 -0.30557 C 0.26615 -0.31182 0.2658 -0.3176 0.26928 -0.32223 " pathEditMode="relative" ptsTypes="ffffffff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4357686" y="928670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714876" y="164305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714876" y="214311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4714876" y="2571744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1928794" y="3571876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>
            <a:hlinkClick r:id="" action="ppaction://hlinkshowjump?jump=nextslide"/>
          </p:cNvPr>
          <p:cNvSpPr/>
          <p:nvPr/>
        </p:nvSpPr>
        <p:spPr>
          <a:xfrm>
            <a:off x="4305298" y="3085305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7715272" y="5286388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macro?name=DragandDrop"/>
          </p:cNvPr>
          <p:cNvSpPr/>
          <p:nvPr/>
        </p:nvSpPr>
        <p:spPr>
          <a:xfrm>
            <a:off x="3571868" y="485776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5611016" y="5567361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72000" y="285728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357826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Стрелка вниз 75"/>
          <p:cNvSpPr/>
          <p:nvPr/>
        </p:nvSpPr>
        <p:spPr>
          <a:xfrm>
            <a:off x="5286380" y="78579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5286380" y="150017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286380" y="200024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286380" y="250030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5286380" y="2928934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97178E-6 C 0.01875 0.08975 0.0375 0.1795 0.04496 0.21281 C 0.05243 0.24612 0.04496 0.20264 0.04496 0.20055 " pathEditMode="relative" ptsTypes="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5505 C 0.11667 -0.06708 0.23281 -0.07888 0.27969 -0.0835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4357686" y="928670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714876" y="164305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714876" y="214311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4714876" y="2571744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4500562" y="3000372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714876" y="4572008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hlinkshowjump?jump=nextslide"/>
          </p:cNvPr>
          <p:cNvSpPr/>
          <p:nvPr/>
        </p:nvSpPr>
        <p:spPr>
          <a:xfrm>
            <a:off x="7715272" y="5286388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macro?name=DragandDrop"/>
          </p:cNvPr>
          <p:cNvSpPr/>
          <p:nvPr/>
        </p:nvSpPr>
        <p:spPr>
          <a:xfrm>
            <a:off x="3571868" y="485776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5611016" y="5567361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72000" y="285728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357826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Стрелка вниз 75"/>
          <p:cNvSpPr/>
          <p:nvPr/>
        </p:nvSpPr>
        <p:spPr>
          <a:xfrm>
            <a:off x="5286380" y="78579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5286380" y="150017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286380" y="200024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286380" y="250030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5286380" y="2928934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5286380" y="3714752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28013E-6 C 0.00434 -0.04534 0.00764 -0.09021 0.00764 -0.108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4357686" y="928670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714876" y="164305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714876" y="214311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4714876" y="2571744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4500562" y="3000372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714876" y="378619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7715272" y="5286388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macro?name=DragandDrop"/>
          </p:cNvPr>
          <p:cNvSpPr/>
          <p:nvPr/>
        </p:nvSpPr>
        <p:spPr>
          <a:xfrm>
            <a:off x="3571868" y="485776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5611016" y="5567361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72000" y="285728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357826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Стрелка вниз 75"/>
          <p:cNvSpPr/>
          <p:nvPr/>
        </p:nvSpPr>
        <p:spPr>
          <a:xfrm>
            <a:off x="5286380" y="78579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5286380" y="150017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286380" y="200024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286380" y="250030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5286380" y="2928934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5286380" y="3714752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5286380" y="4143380"/>
            <a:ext cx="71438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34097E-6 C -0.13507 -0.06269 -0.26996 -0.12515 -0.32378 -0.14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" y="-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4357686" y="928670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714876" y="164305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714876" y="214311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4714876" y="2571744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4500562" y="3000372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714876" y="378619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4714876" y="428625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macro?name=DragandDrop"/>
          </p:cNvPr>
          <p:cNvSpPr/>
          <p:nvPr/>
        </p:nvSpPr>
        <p:spPr>
          <a:xfrm>
            <a:off x="3571868" y="485776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5611016" y="5567361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72000" y="285728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357826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Стрелка вниз 75"/>
          <p:cNvSpPr/>
          <p:nvPr/>
        </p:nvSpPr>
        <p:spPr>
          <a:xfrm>
            <a:off x="5286380" y="78579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5286380" y="150017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286380" y="200024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286380" y="250030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5286380" y="2928934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5286380" y="3714752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5286380" y="4143380"/>
            <a:ext cx="71438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5286380" y="464344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3008 C -0.07396 0.01782 -0.14723 0.00532 -0.1757 -0.00023 " pathEditMode="relative" rAng="708474" ptsTypes="aA">
                                      <p:cBhvr>
                                        <p:cTn id="6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0.02868 C -0.00243 0.09461 -0.00243 0.16077 -0.00243 0.18645 " pathEditMode="relative" ptsTypes="aA">
                                      <p:cBhvr>
                                        <p:cTn id="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4357686" y="928670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714876" y="164305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714876" y="214311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4714876" y="2571744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4500562" y="3000372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714876" y="378619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4714876" y="428625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>
            <a:hlinkClick r:id="" action="ppaction://hlinkshowjump?jump=nextslide"/>
          </p:cNvPr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macro?name=DragandDrop"/>
          </p:cNvPr>
          <p:cNvSpPr/>
          <p:nvPr/>
        </p:nvSpPr>
        <p:spPr>
          <a:xfrm>
            <a:off x="3571868" y="607220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5611016" y="5567361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72000" y="285728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357826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4714884"/>
            <a:ext cx="210113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Стрелка вниз 75"/>
          <p:cNvSpPr/>
          <p:nvPr/>
        </p:nvSpPr>
        <p:spPr>
          <a:xfrm>
            <a:off x="5286380" y="78579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5286380" y="150017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286380" y="200024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286380" y="250030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5286380" y="2928934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5286380" y="3714752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5286380" y="4143380"/>
            <a:ext cx="71438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5286380" y="464344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5286380" y="5286388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76 -0.03077 C 0.22709 -0.02129 0.36459 -0.0118 0.4191 -0.0088 " pathEditMode="relative" rAng="361302" ptsTypes="aA">
                                      <p:cBhvr>
                                        <p:cTn id="6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1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6.59033E-6 C 0.0559 -0.0435 0.11198 -0.08675 0.13438 -0.1041 " pathEditMode="relative" ptsTypes="aA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4357686" y="928670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714876" y="164305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714876" y="214311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4714876" y="2571744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4500562" y="3000372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714876" y="378619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4714876" y="428625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2571736" y="5500702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>
            <a:hlinkClick r:id="" action="ppaction://hlinkshowjump?jump=nextslide"/>
          </p:cNvPr>
          <p:cNvSpPr/>
          <p:nvPr/>
        </p:nvSpPr>
        <p:spPr>
          <a:xfrm>
            <a:off x="3571868" y="607220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6786578" y="5000636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000892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72000" y="285728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286388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Стрелка вниз 75"/>
          <p:cNvSpPr/>
          <p:nvPr/>
        </p:nvSpPr>
        <p:spPr>
          <a:xfrm>
            <a:off x="5286380" y="78579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5286380" y="150017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286380" y="200024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286380" y="250030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5286380" y="2928934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5286380" y="3714752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5286380" y="4143380"/>
            <a:ext cx="71438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5286380" y="464344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>
            <a:off x="5286380" y="5214950"/>
            <a:ext cx="45719" cy="1171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низ 43"/>
          <p:cNvSpPr/>
          <p:nvPr/>
        </p:nvSpPr>
        <p:spPr>
          <a:xfrm>
            <a:off x="5286380" y="6000768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273E-6 L 0.23507 0.081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" y="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>
            <a:hlinkClick r:id="rId2" action="ppaction://hlinksldjump">
              <a:snd r:embed="rId3" name="chimes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071546"/>
            <a:ext cx="735811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428596" y="4429132"/>
            <a:ext cx="84296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j-lt"/>
              </a:rPr>
              <a:t>На рисунке представлен график зависимости координаты тела от времени его движения. На каких участках тело двигалось по направлению оси </a:t>
            </a:r>
            <a:r>
              <a:rPr lang="ru-RU" sz="2000" dirty="0" err="1" smtClean="0">
                <a:latin typeface="+mj-lt"/>
              </a:rPr>
              <a:t>x</a:t>
            </a:r>
            <a:r>
              <a:rPr lang="ru-RU" sz="2000" dirty="0" smtClean="0">
                <a:latin typeface="+mj-lt"/>
              </a:rPr>
              <a:t>?</a:t>
            </a:r>
            <a:endParaRPr lang="ru-RU" sz="2000" dirty="0">
              <a:latin typeface="+mj-lt"/>
            </a:endParaRPr>
          </a:p>
        </p:txBody>
      </p:sp>
      <p:sp>
        <p:nvSpPr>
          <p:cNvPr id="19" name="Прямоугольник 18">
            <a:hlinkClick r:id="rId2" action="ppaction://hlinksldjump">
              <a:snd r:embed="rId5" name="drumroll.wav"/>
            </a:hlinkClick>
          </p:cNvPr>
          <p:cNvSpPr/>
          <p:nvPr/>
        </p:nvSpPr>
        <p:spPr>
          <a:xfrm>
            <a:off x="714348" y="5357826"/>
            <a:ext cx="27083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j-lt"/>
              </a:rPr>
              <a:t>1. Только на участке </a:t>
            </a:r>
            <a:r>
              <a:rPr lang="en-US" sz="2000" dirty="0" smtClean="0">
                <a:latin typeface="+mj-lt"/>
              </a:rPr>
              <a:t>CD</a:t>
            </a:r>
            <a:endParaRPr lang="ru-RU" sz="2000" dirty="0">
              <a:latin typeface="+mj-lt"/>
            </a:endParaRPr>
          </a:p>
        </p:txBody>
      </p:sp>
      <p:sp>
        <p:nvSpPr>
          <p:cNvPr id="20" name="Прямоугольник 19">
            <a:hlinkClick r:id="" action="ppaction://hlinkshowjump?jump=nextslide">
              <a:snd r:embed="rId6" name="applause.wav"/>
            </a:hlinkClick>
          </p:cNvPr>
          <p:cNvSpPr/>
          <p:nvPr/>
        </p:nvSpPr>
        <p:spPr>
          <a:xfrm>
            <a:off x="714348" y="5715016"/>
            <a:ext cx="33623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j-lt"/>
              </a:rPr>
              <a:t>2. Только на участках </a:t>
            </a:r>
            <a:r>
              <a:rPr lang="en-US" sz="2000" dirty="0" smtClean="0">
                <a:latin typeface="+mj-lt"/>
              </a:rPr>
              <a:t>AB </a:t>
            </a:r>
            <a:r>
              <a:rPr lang="ru-RU" sz="2000" dirty="0" smtClean="0">
                <a:latin typeface="+mj-lt"/>
              </a:rPr>
              <a:t>и </a:t>
            </a:r>
            <a:r>
              <a:rPr lang="en-US" sz="2000" dirty="0" smtClean="0">
                <a:latin typeface="+mj-lt"/>
              </a:rPr>
              <a:t>EF </a:t>
            </a:r>
            <a:endParaRPr lang="ru-RU" sz="2000" dirty="0">
              <a:latin typeface="+mj-lt"/>
            </a:endParaRPr>
          </a:p>
        </p:txBody>
      </p:sp>
      <p:sp>
        <p:nvSpPr>
          <p:cNvPr id="21" name="Прямоугольник 20">
            <a:hlinkClick r:id="rId2" action="ppaction://hlinksldjump">
              <a:snd r:embed="rId5" name="drumroll.wav"/>
            </a:hlinkClick>
          </p:cNvPr>
          <p:cNvSpPr/>
          <p:nvPr/>
        </p:nvSpPr>
        <p:spPr>
          <a:xfrm>
            <a:off x="714348" y="6143644"/>
            <a:ext cx="2703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j-lt"/>
              </a:rPr>
              <a:t>3</a:t>
            </a:r>
            <a:r>
              <a:rPr lang="ru-RU" sz="2000" dirty="0" smtClean="0">
                <a:latin typeface="+mj-lt"/>
              </a:rPr>
              <a:t>. Только на участке </a:t>
            </a:r>
            <a:r>
              <a:rPr lang="en-US" sz="2000" dirty="0" smtClean="0">
                <a:latin typeface="+mj-lt"/>
              </a:rPr>
              <a:t>AB</a:t>
            </a:r>
            <a:endParaRPr lang="ru-RU" sz="2000" dirty="0">
              <a:latin typeface="+mj-lt"/>
            </a:endParaRPr>
          </a:p>
        </p:txBody>
      </p:sp>
      <p:sp>
        <p:nvSpPr>
          <p:cNvPr id="22" name="Прямоугольник 21">
            <a:hlinkClick r:id="rId2" action="ppaction://hlinksldjump">
              <a:snd r:embed="rId5" name="drumroll.wav"/>
            </a:hlinkClick>
          </p:cNvPr>
          <p:cNvSpPr/>
          <p:nvPr/>
        </p:nvSpPr>
        <p:spPr>
          <a:xfrm>
            <a:off x="5214942" y="5286388"/>
            <a:ext cx="33302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j-lt"/>
              </a:rPr>
              <a:t>4</a:t>
            </a:r>
            <a:r>
              <a:rPr lang="ru-RU" sz="2000" dirty="0" smtClean="0">
                <a:latin typeface="+mj-lt"/>
              </a:rPr>
              <a:t>. Только на участках </a:t>
            </a:r>
            <a:r>
              <a:rPr lang="en-US" sz="2000" dirty="0" smtClean="0">
                <a:latin typeface="+mj-lt"/>
              </a:rPr>
              <a:t>BC </a:t>
            </a:r>
            <a:r>
              <a:rPr lang="ru-RU" sz="2000" dirty="0" smtClean="0">
                <a:latin typeface="+mj-lt"/>
              </a:rPr>
              <a:t>и </a:t>
            </a:r>
            <a:r>
              <a:rPr lang="en-US" sz="2000" dirty="0" smtClean="0">
                <a:latin typeface="+mj-lt"/>
              </a:rPr>
              <a:t>ED</a:t>
            </a:r>
            <a:endParaRPr lang="ru-RU" sz="2000" dirty="0">
              <a:latin typeface="+mj-lt"/>
            </a:endParaRPr>
          </a:p>
        </p:txBody>
      </p:sp>
      <p:sp>
        <p:nvSpPr>
          <p:cNvPr id="23" name="Прямоугольник 22">
            <a:hlinkClick r:id="rId2" action="ppaction://hlinksldjump">
              <a:snd r:embed="rId5" name="drumroll.wav"/>
            </a:hlinkClick>
          </p:cNvPr>
          <p:cNvSpPr/>
          <p:nvPr/>
        </p:nvSpPr>
        <p:spPr>
          <a:xfrm>
            <a:off x="5286380" y="5786454"/>
            <a:ext cx="2658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j-lt"/>
              </a:rPr>
              <a:t>5</a:t>
            </a:r>
            <a:r>
              <a:rPr lang="ru-RU" sz="2000" dirty="0" smtClean="0">
                <a:latin typeface="+mj-lt"/>
              </a:rPr>
              <a:t>. Только на участке </a:t>
            </a:r>
            <a:r>
              <a:rPr lang="en-US" sz="2000" dirty="0" smtClean="0">
                <a:latin typeface="+mj-lt"/>
              </a:rPr>
              <a:t>EF</a:t>
            </a:r>
            <a:endParaRPr lang="ru-RU" sz="2000" dirty="0">
              <a:latin typeface="+mj-lt"/>
            </a:endParaRPr>
          </a:p>
        </p:txBody>
      </p:sp>
      <p:sp>
        <p:nvSpPr>
          <p:cNvPr id="16" name="Прямоугольник 15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1643042" y="428604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Вопрос № 1</a:t>
            </a:r>
            <a:endParaRPr lang="ru-RU" sz="4200" dirty="0">
              <a:effectLst/>
              <a:latin typeface="+mj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4357686" y="928670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714876" y="164305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714876" y="214311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4714876" y="2571744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4500562" y="3000372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714876" y="378619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4714876" y="428625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4714876" y="6072206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/>
          <p:cNvSpPr/>
          <p:nvPr/>
        </p:nvSpPr>
        <p:spPr>
          <a:xfrm>
            <a:off x="3571868" y="607220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6786578" y="5000636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143768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72000" y="285728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286388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Стрелка вниз 75"/>
          <p:cNvSpPr/>
          <p:nvPr/>
        </p:nvSpPr>
        <p:spPr>
          <a:xfrm>
            <a:off x="5286380" y="78579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5286380" y="150017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286380" y="200024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286380" y="250030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5286380" y="2928934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5286380" y="3714752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5286380" y="4143380"/>
            <a:ext cx="71438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5286380" y="464344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>
            <a:off x="5286380" y="5214950"/>
            <a:ext cx="45719" cy="1171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низ 43"/>
          <p:cNvSpPr/>
          <p:nvPr/>
        </p:nvSpPr>
        <p:spPr>
          <a:xfrm>
            <a:off x="5286380" y="6000768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Соединительная линия уступом 36"/>
          <p:cNvCxnSpPr>
            <a:stCxn id="34" idx="2"/>
          </p:cNvCxnSpPr>
          <p:nvPr/>
        </p:nvCxnSpPr>
        <p:spPr>
          <a:xfrm rot="5400000" flipH="1">
            <a:off x="2963852" y="4037016"/>
            <a:ext cx="3430610" cy="1357322"/>
          </a:xfrm>
          <a:prstGeom prst="bentConnector3">
            <a:avLst>
              <a:gd name="adj1" fmla="val -6664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endCxn id="28" idx="1"/>
          </p:cNvCxnSpPr>
          <p:nvPr/>
        </p:nvCxnSpPr>
        <p:spPr>
          <a:xfrm flipV="1">
            <a:off x="4000496" y="2977513"/>
            <a:ext cx="1285884" cy="22859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Соединительная линия уступом 67"/>
          <p:cNvCxnSpPr>
            <a:stCxn id="9" idx="3"/>
          </p:cNvCxnSpPr>
          <p:nvPr/>
        </p:nvCxnSpPr>
        <p:spPr>
          <a:xfrm>
            <a:off x="6115054" y="3359148"/>
            <a:ext cx="1671656" cy="1141422"/>
          </a:xfrm>
          <a:prstGeom prst="bentConnector3">
            <a:avLst>
              <a:gd name="adj1" fmla="val 99670"/>
            </a:avLst>
          </a:prstGeom>
          <a:ln w="28575">
            <a:solidFill>
              <a:srgbClr val="8E2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Стрелка вниз 71"/>
          <p:cNvSpPr/>
          <p:nvPr/>
        </p:nvSpPr>
        <p:spPr>
          <a:xfrm flipH="1">
            <a:off x="7715272" y="5572140"/>
            <a:ext cx="71438" cy="457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трелка вниз 78"/>
          <p:cNvSpPr/>
          <p:nvPr/>
        </p:nvSpPr>
        <p:spPr>
          <a:xfrm>
            <a:off x="7786710" y="485776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6715140" y="2928934"/>
            <a:ext cx="539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501B00"/>
                </a:solidFill>
              </a:rPr>
              <a:t>нет</a:t>
            </a:r>
            <a:endParaRPr lang="ru-RU" dirty="0">
              <a:solidFill>
                <a:srgbClr val="501B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0.01041 L 0.40816 -0.232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2" grpId="0" animBg="1"/>
      <p:bldP spid="79" grpId="0" animBg="1"/>
      <p:bldP spid="8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357166"/>
            <a:ext cx="321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БЛОК-СХЕМА</a:t>
            </a:r>
            <a:endParaRPr lang="ru-RU" sz="4000" dirty="0">
              <a:effectLst/>
              <a:latin typeface="+mj-lt"/>
            </a:endParaRPr>
          </a:p>
        </p:txBody>
      </p:sp>
      <p:sp>
        <p:nvSpPr>
          <p:cNvPr id="5" name="Блок-схема: данные 4">
            <a:hlinkClick r:id="" action="ppaction://macro?name=DragandDrop"/>
          </p:cNvPr>
          <p:cNvSpPr/>
          <p:nvPr/>
        </p:nvSpPr>
        <p:spPr>
          <a:xfrm>
            <a:off x="4357686" y="928670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L, L1, L2, V1, V2, 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714876" y="164305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4714876" y="214311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T=T0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8" name="Блок-схема: процесс 7">
            <a:hlinkClick r:id="" action="ppaction://macro?name=DragandDrop"/>
          </p:cNvPr>
          <p:cNvSpPr/>
          <p:nvPr/>
        </p:nvSpPr>
        <p:spPr>
          <a:xfrm>
            <a:off x="4714876" y="2571744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TPR=T+1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9" name="Блок-схема: решение 8"/>
          <p:cNvSpPr/>
          <p:nvPr/>
        </p:nvSpPr>
        <p:spPr>
          <a:xfrm>
            <a:off x="4500562" y="3000372"/>
            <a:ext cx="1614492" cy="717552"/>
          </a:xfrm>
          <a:prstGeom prst="flowChartDecis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T&lt;TPR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4714876" y="378619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TPR=T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11" name="Блок-схема: процесс 10">
            <a:hlinkClick r:id="" action="ppaction://macro?name=DragandDrop"/>
          </p:cNvPr>
          <p:cNvSpPr/>
          <p:nvPr/>
        </p:nvSpPr>
        <p:spPr>
          <a:xfrm>
            <a:off x="4714876" y="4286256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X=X+H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88925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88925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4714876" y="6072206"/>
            <a:ext cx="1285884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T=TAC+TCB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5" name="Блок-схема: процесс 34"/>
          <p:cNvSpPr/>
          <p:nvPr/>
        </p:nvSpPr>
        <p:spPr>
          <a:xfrm>
            <a:off x="7286644" y="4500570"/>
            <a:ext cx="1076328" cy="3587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X=X-H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6" name="Блок-схема: данные 35"/>
          <p:cNvSpPr/>
          <p:nvPr/>
        </p:nvSpPr>
        <p:spPr>
          <a:xfrm>
            <a:off x="6786578" y="5000636"/>
            <a:ext cx="1793880" cy="538164"/>
          </a:xfrm>
          <a:prstGeom prst="flowChartInputOut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01B00"/>
                </a:solidFill>
              </a:rPr>
              <a:t>X, T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7143768" y="5643578"/>
            <a:ext cx="1143008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конец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72000" y="285728"/>
            <a:ext cx="1357322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501B00"/>
                </a:solidFill>
              </a:rPr>
              <a:t>начало</a:t>
            </a:r>
            <a:endParaRPr lang="ru-RU" dirty="0">
              <a:solidFill>
                <a:srgbClr val="501B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288925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286388"/>
            <a:ext cx="1628779" cy="71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4714884"/>
            <a:ext cx="2101139" cy="5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" name="Стрелка вниз 75"/>
          <p:cNvSpPr/>
          <p:nvPr/>
        </p:nvSpPr>
        <p:spPr>
          <a:xfrm>
            <a:off x="5286380" y="78579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5286380" y="1500174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5286380" y="200024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286380" y="250030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5286380" y="2928934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5286380" y="3714752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5286380" y="4143380"/>
            <a:ext cx="71438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5286380" y="4643446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>
            <a:off x="5286380" y="5214950"/>
            <a:ext cx="45719" cy="1171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низ 43"/>
          <p:cNvSpPr/>
          <p:nvPr/>
        </p:nvSpPr>
        <p:spPr>
          <a:xfrm>
            <a:off x="5286380" y="6000768"/>
            <a:ext cx="45719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Соединительная линия уступом 36"/>
          <p:cNvCxnSpPr>
            <a:stCxn id="34" idx="2"/>
          </p:cNvCxnSpPr>
          <p:nvPr/>
        </p:nvCxnSpPr>
        <p:spPr>
          <a:xfrm rot="5400000" flipH="1">
            <a:off x="2963852" y="4037016"/>
            <a:ext cx="3430610" cy="1357322"/>
          </a:xfrm>
          <a:prstGeom prst="bentConnector3">
            <a:avLst>
              <a:gd name="adj1" fmla="val -6664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endCxn id="28" idx="1"/>
          </p:cNvCxnSpPr>
          <p:nvPr/>
        </p:nvCxnSpPr>
        <p:spPr>
          <a:xfrm flipV="1">
            <a:off x="4000496" y="2977513"/>
            <a:ext cx="1285884" cy="22859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Соединительная линия уступом 67"/>
          <p:cNvCxnSpPr>
            <a:stCxn id="9" idx="3"/>
          </p:cNvCxnSpPr>
          <p:nvPr/>
        </p:nvCxnSpPr>
        <p:spPr>
          <a:xfrm>
            <a:off x="6115054" y="3359148"/>
            <a:ext cx="1671656" cy="1141422"/>
          </a:xfrm>
          <a:prstGeom prst="bentConnector3">
            <a:avLst>
              <a:gd name="adj1" fmla="val 99670"/>
            </a:avLst>
          </a:prstGeom>
          <a:ln w="28575">
            <a:solidFill>
              <a:srgbClr val="8E2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Стрелка вниз 71"/>
          <p:cNvSpPr/>
          <p:nvPr/>
        </p:nvSpPr>
        <p:spPr>
          <a:xfrm flipH="1">
            <a:off x="7715272" y="5572140"/>
            <a:ext cx="71438" cy="4571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трелка вниз 78"/>
          <p:cNvSpPr/>
          <p:nvPr/>
        </p:nvSpPr>
        <p:spPr>
          <a:xfrm>
            <a:off x="7786710" y="4857760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6715140" y="2928934"/>
            <a:ext cx="539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501B00"/>
                </a:solidFill>
              </a:rPr>
              <a:t>нет</a:t>
            </a:r>
            <a:endParaRPr lang="ru-RU" dirty="0">
              <a:solidFill>
                <a:srgbClr val="501B00"/>
              </a:solidFill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714488"/>
            <a:ext cx="2905125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3071810"/>
            <a:ext cx="28527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3929066"/>
            <a:ext cx="22987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86" y="4786322"/>
            <a:ext cx="174783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16284" y="379404"/>
            <a:ext cx="23476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ЗАДАНИЯ</a:t>
            </a:r>
            <a:endParaRPr lang="ru-RU" sz="4000" dirty="0"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775" y="1452563"/>
            <a:ext cx="8424863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16284" y="379404"/>
            <a:ext cx="42976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ЗАДАНИе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 на дом</a:t>
            </a:r>
            <a:endParaRPr lang="ru-RU" sz="4000" dirty="0"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643050"/>
            <a:ext cx="8154267" cy="444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2714620"/>
            <a:ext cx="6000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Спасибо за внимание</a:t>
            </a:r>
            <a:endParaRPr lang="ru-RU" sz="4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643042" y="428605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Вопрос № 1</a:t>
            </a:r>
            <a:endParaRPr lang="ru-RU" sz="4200" dirty="0">
              <a:effectLst/>
              <a:latin typeface="+mj-lt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735811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642910" y="4357694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j-lt"/>
              </a:rPr>
              <a:t>На рисунке представлен график зависимости координаты тела от времени его движения. На каких участках тело двигалось по направлению оси </a:t>
            </a:r>
            <a:r>
              <a:rPr lang="ru-RU" sz="2000" dirty="0" err="1" smtClean="0">
                <a:latin typeface="+mj-lt"/>
              </a:rPr>
              <a:t>x</a:t>
            </a:r>
            <a:r>
              <a:rPr lang="ru-RU" sz="2000" dirty="0" smtClean="0">
                <a:latin typeface="+mj-lt"/>
              </a:rPr>
              <a:t>?</a:t>
            </a:r>
            <a:endParaRPr lang="ru-RU" sz="2000" dirty="0"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4348" y="5357826"/>
            <a:ext cx="32147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j-lt"/>
              </a:rPr>
              <a:t>1. Только на участке </a:t>
            </a:r>
            <a:r>
              <a:rPr lang="en-US" sz="2000" dirty="0" smtClean="0">
                <a:latin typeface="+mj-lt"/>
              </a:rPr>
              <a:t>CD</a:t>
            </a:r>
            <a:endParaRPr lang="ru-RU" sz="2000" dirty="0"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4348" y="5715016"/>
            <a:ext cx="40719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2. Только на участках </a:t>
            </a:r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AB 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и </a:t>
            </a:r>
            <a:r>
              <a:rPr lang="en-US" sz="2000" b="1" dirty="0" smtClean="0">
                <a:solidFill>
                  <a:srgbClr val="C00000"/>
                </a:solidFill>
                <a:latin typeface="+mj-lt"/>
              </a:rPr>
              <a:t>EF 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4348" y="6143644"/>
            <a:ext cx="2703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j-lt"/>
              </a:rPr>
              <a:t>3</a:t>
            </a:r>
            <a:r>
              <a:rPr lang="ru-RU" sz="2000" dirty="0" smtClean="0">
                <a:latin typeface="+mj-lt"/>
              </a:rPr>
              <a:t>. Только на участке </a:t>
            </a:r>
            <a:r>
              <a:rPr lang="en-US" sz="2000" dirty="0" smtClean="0">
                <a:latin typeface="+mj-lt"/>
              </a:rPr>
              <a:t>AB</a:t>
            </a:r>
            <a:endParaRPr lang="ru-RU" sz="2000" dirty="0"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43504" y="5286388"/>
            <a:ext cx="37862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+mj-lt"/>
              </a:rPr>
              <a:t>4</a:t>
            </a:r>
            <a:r>
              <a:rPr lang="ru-RU" sz="2000" dirty="0" smtClean="0">
                <a:latin typeface="+mj-lt"/>
              </a:rPr>
              <a:t>. Только на участках </a:t>
            </a:r>
            <a:r>
              <a:rPr lang="en-US" sz="2000" dirty="0" smtClean="0">
                <a:latin typeface="+mj-lt"/>
              </a:rPr>
              <a:t>BC </a:t>
            </a:r>
            <a:r>
              <a:rPr lang="ru-RU" sz="2000" dirty="0" smtClean="0">
                <a:latin typeface="+mj-lt"/>
              </a:rPr>
              <a:t>и </a:t>
            </a:r>
            <a:r>
              <a:rPr lang="en-US" sz="2000" dirty="0" smtClean="0">
                <a:latin typeface="+mj-lt"/>
              </a:rPr>
              <a:t>ED</a:t>
            </a:r>
            <a:endParaRPr lang="ru-RU" sz="2000" dirty="0">
              <a:latin typeface="+mj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14942" y="5786454"/>
            <a:ext cx="2658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j-lt"/>
              </a:rPr>
              <a:t>5</a:t>
            </a:r>
            <a:r>
              <a:rPr lang="ru-RU" sz="2000" dirty="0" smtClean="0">
                <a:latin typeface="+mj-lt"/>
              </a:rPr>
              <a:t>. Только на участке </a:t>
            </a:r>
            <a:r>
              <a:rPr lang="en-US" sz="2000" dirty="0" smtClean="0">
                <a:latin typeface="+mj-lt"/>
              </a:rPr>
              <a:t>EF</a:t>
            </a:r>
            <a:endParaRPr lang="ru-RU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F10F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1643042" y="428604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Вопрос № 2</a:t>
            </a:r>
            <a:endParaRPr lang="ru-RU" sz="4200" dirty="0">
              <a:effectLst/>
              <a:latin typeface="+mj-lt"/>
            </a:endParaRPr>
          </a:p>
        </p:txBody>
      </p:sp>
      <p:pic>
        <p:nvPicPr>
          <p:cNvPr id="17" name="Picture 2">
            <a:hlinkClick r:id="rId2" action="ppaction://hlinksldjump">
              <a:snd r:embed="rId3" name="chimes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071546"/>
            <a:ext cx="735811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571472" y="442913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На рисунке представлен график зависимости координаты тела от времени его движения. На каких участках тело двигалось навстречу оси </a:t>
            </a:r>
            <a:r>
              <a:rPr lang="ru-RU" sz="2000" dirty="0" err="1" smtClean="0">
                <a:latin typeface="+mn-lt"/>
              </a:rPr>
              <a:t>x</a:t>
            </a:r>
            <a:r>
              <a:rPr lang="ru-RU" sz="2000" dirty="0" smtClean="0">
                <a:latin typeface="+mn-lt"/>
              </a:rPr>
              <a:t>?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>
            <a:hlinkClick r:id="rId2" action="ppaction://hlinksldjump">
              <a:snd r:embed="rId5" name="drumroll.wav"/>
            </a:hlinkClick>
          </p:cNvPr>
          <p:cNvSpPr/>
          <p:nvPr/>
        </p:nvSpPr>
        <p:spPr>
          <a:xfrm>
            <a:off x="714348" y="5286388"/>
            <a:ext cx="27083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1. Только на участке </a:t>
            </a:r>
            <a:r>
              <a:rPr lang="en-US" sz="2000" dirty="0" smtClean="0">
                <a:latin typeface="+mn-lt"/>
              </a:rPr>
              <a:t>CD</a:t>
            </a:r>
            <a:endParaRPr lang="ru-RU" sz="2000" dirty="0">
              <a:latin typeface="+mn-lt"/>
            </a:endParaRPr>
          </a:p>
        </p:txBody>
      </p:sp>
      <p:sp>
        <p:nvSpPr>
          <p:cNvPr id="20" name="Прямоугольник 19">
            <a:hlinkClick r:id="rId2" action="ppaction://hlinksldjump">
              <a:snd r:embed="rId5" name="drumroll.wav"/>
            </a:hlinkClick>
          </p:cNvPr>
          <p:cNvSpPr/>
          <p:nvPr/>
        </p:nvSpPr>
        <p:spPr>
          <a:xfrm>
            <a:off x="714348" y="5715016"/>
            <a:ext cx="3446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2. Только на участках </a:t>
            </a:r>
            <a:r>
              <a:rPr lang="en-US" sz="2000" dirty="0" smtClean="0">
                <a:latin typeface="+mn-lt"/>
              </a:rPr>
              <a:t>AB </a:t>
            </a:r>
            <a:r>
              <a:rPr lang="ru-RU" sz="2000" dirty="0" smtClean="0">
                <a:latin typeface="+mn-lt"/>
              </a:rPr>
              <a:t>и </a:t>
            </a:r>
            <a:r>
              <a:rPr lang="en-US" sz="2000" dirty="0" smtClean="0">
                <a:latin typeface="+mn-lt"/>
              </a:rPr>
              <a:t>EF </a:t>
            </a:r>
            <a:endParaRPr lang="ru-RU" sz="2000" dirty="0">
              <a:latin typeface="+mn-lt"/>
            </a:endParaRPr>
          </a:p>
        </p:txBody>
      </p:sp>
      <p:sp>
        <p:nvSpPr>
          <p:cNvPr id="21" name="Прямоугольник 20">
            <a:hlinkClick r:id="rId2" action="ppaction://hlinksldjump">
              <a:snd r:embed="rId5" name="drumroll.wav"/>
            </a:hlinkClick>
          </p:cNvPr>
          <p:cNvSpPr/>
          <p:nvPr/>
        </p:nvSpPr>
        <p:spPr>
          <a:xfrm>
            <a:off x="714348" y="6143644"/>
            <a:ext cx="2703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3</a:t>
            </a:r>
            <a:r>
              <a:rPr lang="ru-RU" sz="2000" dirty="0" smtClean="0">
                <a:latin typeface="+mn-lt"/>
              </a:rPr>
              <a:t>. Только на участке </a:t>
            </a:r>
            <a:r>
              <a:rPr lang="en-US" sz="2000" dirty="0" smtClean="0">
                <a:latin typeface="+mn-lt"/>
              </a:rPr>
              <a:t>AB</a:t>
            </a:r>
            <a:endParaRPr lang="ru-RU" sz="2000" dirty="0">
              <a:latin typeface="+mn-lt"/>
            </a:endParaRPr>
          </a:p>
        </p:txBody>
      </p:sp>
      <p:sp>
        <p:nvSpPr>
          <p:cNvPr id="22" name="Прямоугольник 21">
            <a:hlinkClick r:id="" action="ppaction://hlinkshowjump?jump=nextslide">
              <a:snd r:embed="rId6" name="applause.wav"/>
            </a:hlinkClick>
          </p:cNvPr>
          <p:cNvSpPr/>
          <p:nvPr/>
        </p:nvSpPr>
        <p:spPr>
          <a:xfrm>
            <a:off x="5500694" y="5286388"/>
            <a:ext cx="33302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4</a:t>
            </a:r>
            <a:r>
              <a:rPr lang="ru-RU" sz="2000" dirty="0" smtClean="0">
                <a:latin typeface="+mn-lt"/>
              </a:rPr>
              <a:t>. Только на участках </a:t>
            </a:r>
            <a:r>
              <a:rPr lang="en-US" sz="2000" dirty="0" smtClean="0">
                <a:latin typeface="+mn-lt"/>
              </a:rPr>
              <a:t>BC </a:t>
            </a:r>
            <a:r>
              <a:rPr lang="ru-RU" sz="2000" dirty="0" smtClean="0">
                <a:latin typeface="+mn-lt"/>
              </a:rPr>
              <a:t>и </a:t>
            </a:r>
            <a:r>
              <a:rPr lang="en-US" sz="2000" dirty="0" smtClean="0">
                <a:latin typeface="+mn-lt"/>
              </a:rPr>
              <a:t>ED</a:t>
            </a:r>
            <a:endParaRPr lang="ru-RU" sz="2000" dirty="0">
              <a:latin typeface="+mn-lt"/>
            </a:endParaRPr>
          </a:p>
        </p:txBody>
      </p:sp>
      <p:sp>
        <p:nvSpPr>
          <p:cNvPr id="23" name="Прямоугольник 22">
            <a:hlinkClick r:id="rId2" action="ppaction://hlinksldjump">
              <a:snd r:embed="rId5" name="drumroll.wav"/>
            </a:hlinkClick>
          </p:cNvPr>
          <p:cNvSpPr/>
          <p:nvPr/>
        </p:nvSpPr>
        <p:spPr>
          <a:xfrm>
            <a:off x="5572132" y="5786454"/>
            <a:ext cx="2658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5</a:t>
            </a:r>
            <a:r>
              <a:rPr lang="ru-RU" sz="2000" dirty="0" smtClean="0">
                <a:latin typeface="+mn-lt"/>
              </a:rPr>
              <a:t>. Только на участке </a:t>
            </a:r>
            <a:r>
              <a:rPr lang="en-US" sz="2000" dirty="0" smtClean="0">
                <a:latin typeface="+mn-lt"/>
              </a:rPr>
              <a:t>EF</a:t>
            </a:r>
            <a:endParaRPr lang="ru-RU" sz="2000" dirty="0">
              <a:latin typeface="+mn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643042" y="428604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Вопрос № 2</a:t>
            </a:r>
            <a:endParaRPr lang="ru-RU" sz="4200" dirty="0">
              <a:effectLst/>
              <a:latin typeface="+mj-lt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735811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571472" y="442913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На рисунке представлен график зависимости координаты тела от времени его движения. На каких участках тело двигалось навстречу оси </a:t>
            </a:r>
            <a:r>
              <a:rPr lang="ru-RU" sz="2000" dirty="0" err="1" smtClean="0">
                <a:latin typeface="+mn-lt"/>
              </a:rPr>
              <a:t>x</a:t>
            </a:r>
            <a:r>
              <a:rPr lang="ru-RU" sz="2000" dirty="0" smtClean="0">
                <a:latin typeface="+mn-lt"/>
              </a:rPr>
              <a:t>?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4348" y="5286388"/>
            <a:ext cx="27083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1. Только на участке </a:t>
            </a:r>
            <a:r>
              <a:rPr lang="en-US" sz="2000" dirty="0" smtClean="0">
                <a:latin typeface="+mn-lt"/>
              </a:rPr>
              <a:t>CD</a:t>
            </a:r>
            <a:endParaRPr lang="ru-RU" sz="2000" dirty="0">
              <a:latin typeface="+mn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4348" y="5715016"/>
            <a:ext cx="3446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2. Только на участках </a:t>
            </a:r>
            <a:r>
              <a:rPr lang="en-US" sz="2000" dirty="0" smtClean="0">
                <a:latin typeface="+mn-lt"/>
              </a:rPr>
              <a:t>AB </a:t>
            </a:r>
            <a:r>
              <a:rPr lang="ru-RU" sz="2000" dirty="0" smtClean="0">
                <a:latin typeface="+mn-lt"/>
              </a:rPr>
              <a:t>и </a:t>
            </a:r>
            <a:r>
              <a:rPr lang="en-US" sz="2000" dirty="0" smtClean="0">
                <a:latin typeface="+mn-lt"/>
              </a:rPr>
              <a:t>EF </a:t>
            </a:r>
            <a:endParaRPr lang="ru-RU" sz="2000" dirty="0">
              <a:latin typeface="+mn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4348" y="6143644"/>
            <a:ext cx="27035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3</a:t>
            </a:r>
            <a:r>
              <a:rPr lang="ru-RU" sz="2000" dirty="0" smtClean="0">
                <a:latin typeface="+mn-lt"/>
              </a:rPr>
              <a:t>. Только на участке </a:t>
            </a:r>
            <a:r>
              <a:rPr lang="en-US" sz="2000" dirty="0" smtClean="0">
                <a:latin typeface="+mn-lt"/>
              </a:rPr>
              <a:t>AB</a:t>
            </a:r>
            <a:endParaRPr lang="ru-RU" sz="2000" dirty="0">
              <a:latin typeface="+mn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29256" y="5286388"/>
            <a:ext cx="34143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+mn-lt"/>
              </a:rPr>
              <a:t>4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. Только на участках </a:t>
            </a:r>
            <a:r>
              <a:rPr lang="en-US" sz="2000" b="1" dirty="0" smtClean="0">
                <a:solidFill>
                  <a:srgbClr val="C00000"/>
                </a:solidFill>
                <a:latin typeface="+mn-lt"/>
              </a:rPr>
              <a:t>BC 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и </a:t>
            </a:r>
            <a:r>
              <a:rPr lang="en-US" sz="2000" b="1" dirty="0" smtClean="0">
                <a:solidFill>
                  <a:srgbClr val="C00000"/>
                </a:solidFill>
                <a:latin typeface="+mn-lt"/>
              </a:rPr>
              <a:t>ED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72132" y="5786454"/>
            <a:ext cx="2658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5</a:t>
            </a:r>
            <a:r>
              <a:rPr lang="ru-RU" sz="2000" dirty="0" smtClean="0">
                <a:latin typeface="+mn-lt"/>
              </a:rPr>
              <a:t>. Только на участке </a:t>
            </a:r>
            <a:r>
              <a:rPr lang="en-US" sz="2000" dirty="0" smtClean="0">
                <a:latin typeface="+mn-lt"/>
              </a:rPr>
              <a:t>EF</a:t>
            </a:r>
            <a:endParaRPr lang="ru-RU" sz="2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F10F"/>
                                      </p:to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1643042" y="428604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Вопрос № </a:t>
            </a:r>
            <a:r>
              <a:rPr lang="en-US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3</a:t>
            </a:r>
            <a:endParaRPr lang="ru-RU" sz="4200" dirty="0">
              <a:effectLst/>
              <a:latin typeface="+mj-lt"/>
            </a:endParaRPr>
          </a:p>
        </p:txBody>
      </p:sp>
      <p:sp>
        <p:nvSpPr>
          <p:cNvPr id="18" name="Прямоугольник 17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85720" y="4214818"/>
            <a:ext cx="8572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На рисунке представлен график зависимости координаты тела от времени его движения. На каких участках тело двигалось с максимальной по модулю скоростью?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>
            <a:hlinkClick r:id="rId2" action="ppaction://hlinksldjump">
              <a:snd r:embed="rId4" name="drumroll.wav"/>
            </a:hlinkClick>
          </p:cNvPr>
          <p:cNvSpPr/>
          <p:nvPr/>
        </p:nvSpPr>
        <p:spPr>
          <a:xfrm>
            <a:off x="714348" y="5286388"/>
            <a:ext cx="19353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1. На участке </a:t>
            </a:r>
            <a:r>
              <a:rPr lang="en-US" sz="2000" dirty="0" smtClean="0">
                <a:latin typeface="+mn-lt"/>
              </a:rPr>
              <a:t>AB</a:t>
            </a:r>
            <a:endParaRPr lang="ru-RU" sz="2000" dirty="0">
              <a:latin typeface="+mn-lt"/>
            </a:endParaRPr>
          </a:p>
        </p:txBody>
      </p:sp>
      <p:sp>
        <p:nvSpPr>
          <p:cNvPr id="20" name="Прямоугольник 19">
            <a:hlinkClick r:id="rId2" action="ppaction://hlinksldjump">
              <a:snd r:embed="rId4" name="drumroll.wav"/>
            </a:hlinkClick>
          </p:cNvPr>
          <p:cNvSpPr/>
          <p:nvPr/>
        </p:nvSpPr>
        <p:spPr>
          <a:xfrm>
            <a:off x="714348" y="5715016"/>
            <a:ext cx="2037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2. </a:t>
            </a:r>
            <a:r>
              <a:rPr lang="ru-RU" sz="2000" dirty="0">
                <a:latin typeface="+mn-lt"/>
              </a:rPr>
              <a:t>Н</a:t>
            </a:r>
            <a:r>
              <a:rPr lang="ru-RU" sz="2000" dirty="0" smtClean="0">
                <a:latin typeface="+mn-lt"/>
              </a:rPr>
              <a:t>а участке </a:t>
            </a:r>
            <a:r>
              <a:rPr lang="en-US" sz="2000" dirty="0" smtClean="0">
                <a:latin typeface="+mn-lt"/>
              </a:rPr>
              <a:t>B</a:t>
            </a:r>
            <a:r>
              <a:rPr lang="ru-RU" sz="2000" dirty="0" smtClean="0">
                <a:latin typeface="+mn-lt"/>
              </a:rPr>
              <a:t>С</a:t>
            </a:r>
            <a:r>
              <a:rPr lang="en-US" sz="2000" dirty="0" smtClean="0">
                <a:latin typeface="+mn-lt"/>
              </a:rPr>
              <a:t> </a:t>
            </a:r>
            <a:endParaRPr lang="ru-RU" sz="2000" dirty="0">
              <a:latin typeface="+mn-lt"/>
            </a:endParaRPr>
          </a:p>
        </p:txBody>
      </p:sp>
      <p:sp>
        <p:nvSpPr>
          <p:cNvPr id="21" name="Прямоугольник 20">
            <a:hlinkClick r:id="rId2" action="ppaction://hlinksldjump">
              <a:snd r:embed="rId4" name="drumroll.wav"/>
            </a:hlinkClick>
          </p:cNvPr>
          <p:cNvSpPr/>
          <p:nvPr/>
        </p:nvSpPr>
        <p:spPr>
          <a:xfrm>
            <a:off x="714348" y="6143644"/>
            <a:ext cx="19401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3</a:t>
            </a:r>
            <a:r>
              <a:rPr lang="ru-RU" sz="2000" dirty="0" smtClean="0">
                <a:latin typeface="+mn-lt"/>
              </a:rPr>
              <a:t>. На участке С</a:t>
            </a:r>
            <a:r>
              <a:rPr lang="en-US" sz="2000" dirty="0" smtClean="0">
                <a:latin typeface="+mn-lt"/>
              </a:rPr>
              <a:t>D</a:t>
            </a:r>
            <a:endParaRPr lang="ru-RU" sz="2000" dirty="0">
              <a:latin typeface="+mn-lt"/>
            </a:endParaRPr>
          </a:p>
        </p:txBody>
      </p:sp>
      <p:sp>
        <p:nvSpPr>
          <p:cNvPr id="22" name="Прямоугольник 21">
            <a:hlinkClick r:id="rId5" action="ppaction://hlinksldjump">
              <a:snd r:embed="rId6" name="applause.wav"/>
            </a:hlinkClick>
          </p:cNvPr>
          <p:cNvSpPr/>
          <p:nvPr/>
        </p:nvSpPr>
        <p:spPr>
          <a:xfrm>
            <a:off x="5289552" y="5222880"/>
            <a:ext cx="19866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4</a:t>
            </a:r>
            <a:r>
              <a:rPr lang="ru-RU" sz="2000" dirty="0" smtClean="0">
                <a:latin typeface="+mn-lt"/>
              </a:rPr>
              <a:t>. </a:t>
            </a:r>
            <a:r>
              <a:rPr lang="ru-RU" sz="2000" dirty="0">
                <a:latin typeface="+mn-lt"/>
              </a:rPr>
              <a:t>Н</a:t>
            </a:r>
            <a:r>
              <a:rPr lang="ru-RU" sz="2000" dirty="0" smtClean="0">
                <a:latin typeface="+mn-lt"/>
              </a:rPr>
              <a:t>а участке </a:t>
            </a:r>
            <a:r>
              <a:rPr lang="en-US" sz="2000" dirty="0" smtClean="0">
                <a:latin typeface="+mn-lt"/>
              </a:rPr>
              <a:t>DE</a:t>
            </a:r>
            <a:r>
              <a:rPr lang="ru-RU" sz="2000" dirty="0" smtClean="0">
                <a:latin typeface="+mn-lt"/>
              </a:rPr>
              <a:t> </a:t>
            </a:r>
            <a:endParaRPr lang="ru-RU" sz="2000" dirty="0">
              <a:latin typeface="+mn-lt"/>
            </a:endParaRPr>
          </a:p>
        </p:txBody>
      </p:sp>
      <p:sp>
        <p:nvSpPr>
          <p:cNvPr id="23" name="Прямоугольник 22">
            <a:hlinkClick r:id="rId5" action="ppaction://hlinksldjump">
              <a:snd r:embed="rId6" name="applause.wav"/>
            </a:hlinkClick>
          </p:cNvPr>
          <p:cNvSpPr/>
          <p:nvPr/>
        </p:nvSpPr>
        <p:spPr>
          <a:xfrm>
            <a:off x="5289552" y="5761044"/>
            <a:ext cx="1890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5</a:t>
            </a:r>
            <a:r>
              <a:rPr lang="ru-RU" sz="2000" dirty="0" smtClean="0">
                <a:latin typeface="+mn-lt"/>
              </a:rPr>
              <a:t>. </a:t>
            </a:r>
            <a:r>
              <a:rPr lang="ru-RU" sz="2000" dirty="0">
                <a:latin typeface="+mn-lt"/>
              </a:rPr>
              <a:t>Н</a:t>
            </a:r>
            <a:r>
              <a:rPr lang="ru-RU" sz="2000" dirty="0" smtClean="0">
                <a:latin typeface="+mn-lt"/>
              </a:rPr>
              <a:t>а участке </a:t>
            </a:r>
            <a:r>
              <a:rPr lang="en-US" sz="2000" dirty="0" smtClean="0">
                <a:latin typeface="+mn-lt"/>
              </a:rPr>
              <a:t>EF</a:t>
            </a:r>
            <a:endParaRPr lang="ru-RU" sz="2000" dirty="0">
              <a:latin typeface="+mn-lt"/>
            </a:endParaRPr>
          </a:p>
        </p:txBody>
      </p:sp>
      <p:pic>
        <p:nvPicPr>
          <p:cNvPr id="20482" name="Picture 2">
            <a:hlinkClick r:id="rId2" action="ppaction://hlinksldjump">
              <a:snd r:embed="rId3" name="chimes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1142985"/>
            <a:ext cx="7000924" cy="31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643042" y="428604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Вопрос № 3</a:t>
            </a:r>
            <a:endParaRPr lang="ru-RU" sz="4200" dirty="0">
              <a:effectLst/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4214818"/>
            <a:ext cx="8572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На рисунке представлен график зависимости координаты тела от времени его движения. На каких участках тело двигалось с максимальной по модулю скоростью?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4348" y="5286388"/>
            <a:ext cx="19353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1. На участке </a:t>
            </a:r>
            <a:r>
              <a:rPr lang="en-US" sz="2000" dirty="0" smtClean="0">
                <a:latin typeface="+mn-lt"/>
              </a:rPr>
              <a:t>AB</a:t>
            </a:r>
            <a:endParaRPr lang="ru-RU" sz="2000" dirty="0">
              <a:latin typeface="+mn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14348" y="5715016"/>
            <a:ext cx="2037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2. </a:t>
            </a:r>
            <a:r>
              <a:rPr lang="ru-RU" sz="2000" dirty="0">
                <a:latin typeface="+mn-lt"/>
              </a:rPr>
              <a:t>Н</a:t>
            </a:r>
            <a:r>
              <a:rPr lang="ru-RU" sz="2000" dirty="0" smtClean="0">
                <a:latin typeface="+mn-lt"/>
              </a:rPr>
              <a:t>а участке </a:t>
            </a:r>
            <a:r>
              <a:rPr lang="en-US" sz="2000" dirty="0" smtClean="0">
                <a:latin typeface="+mn-lt"/>
              </a:rPr>
              <a:t>B</a:t>
            </a:r>
            <a:r>
              <a:rPr lang="ru-RU" sz="2000" dirty="0" smtClean="0">
                <a:latin typeface="+mn-lt"/>
              </a:rPr>
              <a:t>С</a:t>
            </a:r>
            <a:r>
              <a:rPr lang="en-US" sz="2000" dirty="0" smtClean="0">
                <a:latin typeface="+mn-lt"/>
              </a:rPr>
              <a:t> </a:t>
            </a:r>
            <a:endParaRPr lang="ru-RU" sz="2000" dirty="0">
              <a:latin typeface="+mn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4348" y="6143644"/>
            <a:ext cx="19401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3</a:t>
            </a:r>
            <a:r>
              <a:rPr lang="ru-RU" sz="2000" dirty="0" smtClean="0">
                <a:latin typeface="+mn-lt"/>
              </a:rPr>
              <a:t>. На участке С</a:t>
            </a:r>
            <a:r>
              <a:rPr lang="en-US" sz="2000" dirty="0" smtClean="0">
                <a:latin typeface="+mn-lt"/>
              </a:rPr>
              <a:t>D</a:t>
            </a:r>
            <a:endParaRPr lang="ru-RU" sz="2000" dirty="0">
              <a:latin typeface="+mn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289552" y="5222880"/>
            <a:ext cx="20224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+mn-lt"/>
              </a:rPr>
              <a:t>4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. </a:t>
            </a:r>
            <a:r>
              <a:rPr lang="ru-RU" sz="2000" b="1" dirty="0">
                <a:solidFill>
                  <a:srgbClr val="C00000"/>
                </a:solidFill>
                <a:latin typeface="+mn-lt"/>
              </a:rPr>
              <a:t>Н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а участке </a:t>
            </a:r>
            <a:r>
              <a:rPr lang="en-US" sz="2000" b="1" dirty="0" smtClean="0">
                <a:solidFill>
                  <a:srgbClr val="C00000"/>
                </a:solidFill>
                <a:latin typeface="+mn-lt"/>
              </a:rPr>
              <a:t>DE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 </a:t>
            </a:r>
            <a:endParaRPr lang="ru-RU" sz="20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89552" y="5761044"/>
            <a:ext cx="1890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5</a:t>
            </a:r>
            <a:r>
              <a:rPr lang="ru-RU" sz="2000" dirty="0" smtClean="0">
                <a:latin typeface="+mn-lt"/>
              </a:rPr>
              <a:t>. </a:t>
            </a:r>
            <a:r>
              <a:rPr lang="ru-RU" sz="2000" dirty="0">
                <a:latin typeface="+mn-lt"/>
              </a:rPr>
              <a:t>Н</a:t>
            </a:r>
            <a:r>
              <a:rPr lang="ru-RU" sz="2000" dirty="0" smtClean="0">
                <a:latin typeface="+mn-lt"/>
              </a:rPr>
              <a:t>а участке </a:t>
            </a:r>
            <a:r>
              <a:rPr lang="en-US" sz="2000" dirty="0" smtClean="0">
                <a:latin typeface="+mn-lt"/>
              </a:rPr>
              <a:t>EF</a:t>
            </a:r>
            <a:endParaRPr lang="ru-RU" sz="2000" dirty="0">
              <a:latin typeface="+mn-lt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142985"/>
            <a:ext cx="7000924" cy="31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1F10F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1643042" y="428604"/>
            <a:ext cx="57150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  <a:latin typeface="+mj-lt"/>
              </a:rPr>
              <a:t>Вопрос № 4</a:t>
            </a:r>
            <a:endParaRPr lang="ru-RU" sz="4200" dirty="0">
              <a:effectLst/>
              <a:latin typeface="+mj-lt"/>
            </a:endParaRPr>
          </a:p>
        </p:txBody>
      </p:sp>
      <p:sp>
        <p:nvSpPr>
          <p:cNvPr id="18" name="Прямоугольник 17">
            <a:hlinkClick r:id="rId2" action="ppaction://hlinksldjump">
              <a:snd r:embed="rId3" name="chimes.wav"/>
            </a:hlinkClick>
          </p:cNvPr>
          <p:cNvSpPr/>
          <p:nvPr/>
        </p:nvSpPr>
        <p:spPr>
          <a:xfrm>
            <a:off x="285720" y="4214818"/>
            <a:ext cx="8572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На рисунке представлен график зависимости координаты тела от времени его движения. На каких участках тело двигалось с минимальной по модулю скоростью?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>
            <a:hlinkClick r:id="rId4" action="ppaction://hlinksldjump">
              <a:snd r:embed="rId5" name="applause.wav"/>
            </a:hlinkClick>
          </p:cNvPr>
          <p:cNvSpPr/>
          <p:nvPr/>
        </p:nvSpPr>
        <p:spPr>
          <a:xfrm>
            <a:off x="714348" y="5286388"/>
            <a:ext cx="19353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1. На участке </a:t>
            </a:r>
            <a:r>
              <a:rPr lang="en-US" sz="2000" dirty="0" smtClean="0">
                <a:latin typeface="+mn-lt"/>
              </a:rPr>
              <a:t>AB</a:t>
            </a:r>
            <a:endParaRPr lang="ru-RU" sz="2000" dirty="0">
              <a:latin typeface="+mn-lt"/>
            </a:endParaRPr>
          </a:p>
        </p:txBody>
      </p:sp>
      <p:sp>
        <p:nvSpPr>
          <p:cNvPr id="20" name="Прямоугольник 19">
            <a:hlinkClick r:id="rId2" action="ppaction://hlinksldjump">
              <a:snd r:embed="rId6" name="drumroll.wav"/>
            </a:hlinkClick>
          </p:cNvPr>
          <p:cNvSpPr/>
          <p:nvPr/>
        </p:nvSpPr>
        <p:spPr>
          <a:xfrm>
            <a:off x="714348" y="5715016"/>
            <a:ext cx="2037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+mn-lt"/>
              </a:rPr>
              <a:t>2. </a:t>
            </a:r>
            <a:r>
              <a:rPr lang="ru-RU" sz="2000" dirty="0">
                <a:latin typeface="+mn-lt"/>
              </a:rPr>
              <a:t>Н</a:t>
            </a:r>
            <a:r>
              <a:rPr lang="ru-RU" sz="2000" dirty="0" smtClean="0">
                <a:latin typeface="+mn-lt"/>
              </a:rPr>
              <a:t>а участке </a:t>
            </a:r>
            <a:r>
              <a:rPr lang="en-US" sz="2000" dirty="0" smtClean="0">
                <a:latin typeface="+mn-lt"/>
              </a:rPr>
              <a:t>B</a:t>
            </a:r>
            <a:r>
              <a:rPr lang="ru-RU" sz="2000" dirty="0" smtClean="0">
                <a:latin typeface="+mn-lt"/>
              </a:rPr>
              <a:t>С</a:t>
            </a:r>
            <a:r>
              <a:rPr lang="en-US" sz="2000" dirty="0" smtClean="0">
                <a:latin typeface="+mn-lt"/>
              </a:rPr>
              <a:t> </a:t>
            </a:r>
            <a:endParaRPr lang="ru-RU" sz="2000" dirty="0">
              <a:latin typeface="+mn-lt"/>
            </a:endParaRPr>
          </a:p>
        </p:txBody>
      </p:sp>
      <p:sp>
        <p:nvSpPr>
          <p:cNvPr id="21" name="Прямоугольник 20">
            <a:hlinkClick r:id="rId2" action="ppaction://hlinksldjump">
              <a:snd r:embed="rId6" name="drumroll.wav"/>
            </a:hlinkClick>
          </p:cNvPr>
          <p:cNvSpPr/>
          <p:nvPr/>
        </p:nvSpPr>
        <p:spPr>
          <a:xfrm>
            <a:off x="714348" y="6143644"/>
            <a:ext cx="19401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3</a:t>
            </a:r>
            <a:r>
              <a:rPr lang="ru-RU" sz="2000" dirty="0" smtClean="0">
                <a:latin typeface="+mn-lt"/>
              </a:rPr>
              <a:t>. На участке С</a:t>
            </a:r>
            <a:r>
              <a:rPr lang="en-US" sz="2000" dirty="0" smtClean="0">
                <a:latin typeface="+mn-lt"/>
              </a:rPr>
              <a:t>D</a:t>
            </a:r>
            <a:endParaRPr lang="ru-RU" sz="2000" dirty="0">
              <a:latin typeface="+mn-lt"/>
            </a:endParaRPr>
          </a:p>
        </p:txBody>
      </p:sp>
      <p:sp>
        <p:nvSpPr>
          <p:cNvPr id="22" name="Прямоугольник 21">
            <a:hlinkClick r:id="rId2" action="ppaction://hlinksldjump">
              <a:snd r:embed="rId6" name="drumroll.wav"/>
            </a:hlinkClick>
          </p:cNvPr>
          <p:cNvSpPr/>
          <p:nvPr/>
        </p:nvSpPr>
        <p:spPr>
          <a:xfrm>
            <a:off x="5289552" y="5222880"/>
            <a:ext cx="20224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4</a:t>
            </a:r>
            <a:r>
              <a:rPr lang="ru-RU" sz="2000" dirty="0" smtClean="0">
                <a:latin typeface="+mn-lt"/>
              </a:rPr>
              <a:t>. </a:t>
            </a:r>
            <a:r>
              <a:rPr lang="ru-RU" sz="2000" dirty="0">
                <a:latin typeface="+mn-lt"/>
              </a:rPr>
              <a:t>Н</a:t>
            </a:r>
            <a:r>
              <a:rPr lang="ru-RU" sz="2000" dirty="0" smtClean="0">
                <a:latin typeface="+mn-lt"/>
              </a:rPr>
              <a:t>а участке </a:t>
            </a:r>
            <a:r>
              <a:rPr lang="en-US" sz="2000" dirty="0" smtClean="0">
                <a:latin typeface="+mn-lt"/>
              </a:rPr>
              <a:t>DE</a:t>
            </a:r>
            <a:r>
              <a:rPr lang="ru-RU" sz="2000" dirty="0" smtClean="0">
                <a:latin typeface="+mn-lt"/>
              </a:rPr>
              <a:t> </a:t>
            </a:r>
            <a:endParaRPr lang="ru-RU" sz="2000" dirty="0">
              <a:latin typeface="+mn-lt"/>
            </a:endParaRPr>
          </a:p>
        </p:txBody>
      </p:sp>
      <p:sp>
        <p:nvSpPr>
          <p:cNvPr id="23" name="Прямоугольник 22">
            <a:hlinkClick r:id="rId2" action="ppaction://hlinksldjump">
              <a:snd r:embed="rId6" name="drumroll.wav"/>
            </a:hlinkClick>
          </p:cNvPr>
          <p:cNvSpPr/>
          <p:nvPr/>
        </p:nvSpPr>
        <p:spPr>
          <a:xfrm>
            <a:off x="5289552" y="5761044"/>
            <a:ext cx="1890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n-lt"/>
              </a:rPr>
              <a:t>5</a:t>
            </a:r>
            <a:r>
              <a:rPr lang="ru-RU" sz="2000" dirty="0" smtClean="0">
                <a:latin typeface="+mn-lt"/>
              </a:rPr>
              <a:t>. </a:t>
            </a:r>
            <a:r>
              <a:rPr lang="ru-RU" sz="2000" dirty="0">
                <a:latin typeface="+mn-lt"/>
              </a:rPr>
              <a:t>Н</a:t>
            </a:r>
            <a:r>
              <a:rPr lang="ru-RU" sz="2000" dirty="0" smtClean="0">
                <a:latin typeface="+mn-lt"/>
              </a:rPr>
              <a:t>а участке </a:t>
            </a:r>
            <a:r>
              <a:rPr lang="en-US" sz="2000" dirty="0" smtClean="0">
                <a:latin typeface="+mn-lt"/>
              </a:rPr>
              <a:t>EF</a:t>
            </a:r>
            <a:endParaRPr lang="ru-RU" sz="2000" dirty="0">
              <a:latin typeface="+mn-lt"/>
            </a:endParaRPr>
          </a:p>
        </p:txBody>
      </p:sp>
      <p:pic>
        <p:nvPicPr>
          <p:cNvPr id="20482" name="Picture 2">
            <a:hlinkClick r:id="rId2" action="ppaction://hlinksldjump">
              <a:snd r:embed="rId3" name="chimes.wav"/>
            </a:hlinkClick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1142985"/>
            <a:ext cx="7000924" cy="31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A7DD74F70EEE54A8DA92290E5C30754" ma:contentTypeVersion="0" ma:contentTypeDescription="Создание документа." ma:contentTypeScope="" ma:versionID="bea59dd9c163935859180f83647d304f">
  <xsd:schema xmlns:xsd="http://www.w3.org/2001/XMLSchema" xmlns:p="http://schemas.microsoft.com/office/2006/metadata/properties" xmlns:ns2="4a252ca3-5a62-4c1c-90a6-29f4710e47f8" targetNamespace="http://schemas.microsoft.com/office/2006/metadata/properties" ma:root="true" ma:fieldsID="9341006ccead508f49f21946576b770c" ns2:_="">
    <xsd:import namespace="4a252ca3-5a62-4c1c-90a6-29f4710e47f8"/>
    <xsd:element name="properties">
      <xsd:complexType>
        <xsd:sequence>
          <xsd:element name="documentManagement">
            <xsd:complexType>
              <xsd:all>
                <xsd:element ref="ns2:Муниципалитет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4a252ca3-5a62-4c1c-90a6-29f4710e47f8" elementFormDefault="qualified">
    <xsd:import namespace="http://schemas.microsoft.com/office/2006/documentManagement/types"/>
    <xsd:element name="Муниципалитет" ma:index="8" nillable="true" ma:displayName="Муниципалитет" ma:list="{583966a8-86ba-4b4b-b2db-c7518df76d9e}" ma:internalName="_x041c__x0443__x043d__x0438__x0446__x0438__x043f__x0430__x043b__x0438__x0442__x0435__x0442_" ma:showField="Title" ma:web="4a252ca3-5a62-4c1c-90a6-29f4710e47f8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4.xml><?xml version="1.0" encoding="utf-8"?>
<p:properties xmlns:p="http://schemas.microsoft.com/office/2006/metadata/properties" xmlns:xsi="http://www.w3.org/2001/XMLSchema-instance">
  <documentManagement>
    <Муниципалитет xmlns="4a252ca3-5a62-4c1c-90a6-29f4710e47f8" xsi:nil="true"/>
  </documentManagement>
</p:properties>
</file>

<file path=customXml/itemProps1.xml><?xml version="1.0" encoding="utf-8"?>
<ds:datastoreItem xmlns:ds="http://schemas.openxmlformats.org/officeDocument/2006/customXml" ds:itemID="{D5D7BCD6-ED11-4250-94DA-FC8CA4A7D315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8AD95AE-09BE-42E9-9776-608A0BC617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A3196E-C8BB-4CB4-B586-1434877A20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a252ca3-5a62-4c1c-90a6-29f4710e47f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4.xml><?xml version="1.0" encoding="utf-8"?>
<ds:datastoreItem xmlns:ds="http://schemas.openxmlformats.org/officeDocument/2006/customXml" ds:itemID="{2BCAE7E7-AB4A-47E1-9144-6EA4BA1347D9}">
  <ds:schemaRefs>
    <ds:schemaRef ds:uri="http://schemas.microsoft.com/office/2006/metadata/properties"/>
    <ds:schemaRef ds:uri="4a252ca3-5a62-4c1c-90a6-29f4710e47f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1089</TotalTime>
  <Words>1083</Words>
  <Application>Microsoft Office PowerPoint</Application>
  <PresentationFormat>Экран (4:3)</PresentationFormat>
  <Paragraphs>307</Paragraphs>
  <Slides>34</Slides>
  <Notes>2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ЦЕЛЬ УРОКА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ВЫБОР МЕТОДА РЕШЕНИЯ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103</cp:revision>
  <dcterms:created xsi:type="dcterms:W3CDTF">2010-04-23T03:00:43Z</dcterms:created>
  <dcterms:modified xsi:type="dcterms:W3CDTF">2013-07-30T16:19:08Z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Документ</vt:lpwstr>
  </property>
</Properties>
</file>